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40.xml" ContentType="application/vnd.openxmlformats-officedocument.presentationml.slideLayout+xml"/>
  <Override PartName="/ppt/theme/theme6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7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8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9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10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11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charts/chart6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89" r:id="rId5"/>
    <p:sldMasterId id="2147483707" r:id="rId6"/>
    <p:sldMasterId id="2147483724" r:id="rId7"/>
    <p:sldMasterId id="2147483769" r:id="rId8"/>
    <p:sldMasterId id="2147483740" r:id="rId9"/>
    <p:sldMasterId id="2147483745" r:id="rId10"/>
    <p:sldMasterId id="2147483752" r:id="rId11"/>
    <p:sldMasterId id="2147483781" r:id="rId12"/>
    <p:sldMasterId id="2147483793" r:id="rId13"/>
    <p:sldMasterId id="2147483804" r:id="rId14"/>
    <p:sldMasterId id="2147483811" r:id="rId15"/>
  </p:sldMasterIdLst>
  <p:handoutMasterIdLst>
    <p:handoutMasterId r:id="rId27"/>
  </p:handoutMasterIdLst>
  <p:sldIdLst>
    <p:sldId id="1377" r:id="rId16"/>
    <p:sldId id="1633" r:id="rId17"/>
    <p:sldId id="1634" r:id="rId18"/>
    <p:sldId id="1381" r:id="rId19"/>
    <p:sldId id="1632" r:id="rId20"/>
    <p:sldId id="1386" r:id="rId21"/>
    <p:sldId id="1630" r:id="rId22"/>
    <p:sldId id="1631" r:id="rId23"/>
    <p:sldId id="1635" r:id="rId24"/>
    <p:sldId id="1403" r:id="rId25"/>
    <p:sldId id="1414" r:id="rId26"/>
  </p:sldIdLst>
  <p:sldSz cx="9906000" cy="6858000" type="A4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7F423881-190C-4FFD-877A-2A5B84E2E631}">
          <p14:sldIdLst>
            <p14:sldId id="1377"/>
            <p14:sldId id="1633"/>
            <p14:sldId id="1634"/>
            <p14:sldId id="1381"/>
            <p14:sldId id="1632"/>
            <p14:sldId id="1386"/>
            <p14:sldId id="1630"/>
            <p14:sldId id="1631"/>
            <p14:sldId id="1635"/>
            <p14:sldId id="1403"/>
            <p14:sldId id="141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640" userDrawn="1">
          <p15:clr>
            <a:srgbClr val="A4A3A4"/>
          </p15:clr>
        </p15:guide>
        <p15:guide id="2" pos="3007" userDrawn="1">
          <p15:clr>
            <a:srgbClr val="A4A3A4"/>
          </p15:clr>
        </p15:guide>
        <p15:guide id="3" orient="horz">
          <p15:clr>
            <a:srgbClr val="A4A3A4"/>
          </p15:clr>
        </p15:guide>
        <p15:guide id="4" pos="3120">
          <p15:clr>
            <a:srgbClr val="A4A3A4"/>
          </p15:clr>
        </p15:guide>
        <p15:guide id="5" pos="323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cences stagiaires" initials="Ls" lastIdx="1" clrIdx="0">
    <p:extLst>
      <p:ext uri="{19B8F6BF-5375-455C-9EA6-DF929625EA0E}">
        <p15:presenceInfo xmlns:p15="http://schemas.microsoft.com/office/powerpoint/2012/main" userId="Licences stagiaires" providerId="None"/>
      </p:ext>
    </p:extLst>
  </p:cmAuthor>
  <p:cmAuthor id="2" name="Louise Bastien" initials="LB" lastIdx="1" clrIdx="1">
    <p:extLst>
      <p:ext uri="{19B8F6BF-5375-455C-9EA6-DF929625EA0E}">
        <p15:presenceInfo xmlns:p15="http://schemas.microsoft.com/office/powerpoint/2012/main" userId="S-1-5-21-762420829-1768397274-2107856526-41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3D3"/>
    <a:srgbClr val="B0B0B0"/>
    <a:srgbClr val="D5D5D5"/>
    <a:srgbClr val="DBDDD9"/>
    <a:srgbClr val="11AEB6"/>
    <a:srgbClr val="FF565D"/>
    <a:srgbClr val="FDCB34"/>
    <a:srgbClr val="17D6B1"/>
    <a:srgbClr val="967200"/>
    <a:srgbClr val="C00E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29" autoAdjust="0"/>
    <p:restoredTop sz="96349" autoAdjust="0"/>
  </p:normalViewPr>
  <p:slideViewPr>
    <p:cSldViewPr snapToGrid="0">
      <p:cViewPr varScale="1">
        <p:scale>
          <a:sx n="114" d="100"/>
          <a:sy n="114" d="100"/>
        </p:scale>
        <p:origin x="1308" y="78"/>
      </p:cViewPr>
      <p:guideLst>
        <p:guide orient="horz" pos="640"/>
        <p:guide pos="3007"/>
        <p:guide orient="horz"/>
        <p:guide pos="3120"/>
        <p:guide pos="323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516"/>
    </p:cViewPr>
  </p:sorterViewPr>
  <p:notesViewPr>
    <p:cSldViewPr snapToGrid="0">
      <p:cViewPr varScale="1">
        <p:scale>
          <a:sx n="86" d="100"/>
          <a:sy n="86" d="100"/>
        </p:scale>
        <p:origin x="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" Type="http://schemas.openxmlformats.org/officeDocument/2006/relationships/customXml" Target="../customXml/item3.xml"/><Relationship Id="rId21" Type="http://schemas.openxmlformats.org/officeDocument/2006/relationships/slide" Target="slides/slide6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2" Type="http://schemas.openxmlformats.org/officeDocument/2006/relationships/customXml" Target="../customXml/item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8.xml"/><Relationship Id="rId28" Type="http://schemas.openxmlformats.org/officeDocument/2006/relationships/commentAuthors" Target="commentAuthor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7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560166910839014E-2"/>
          <c:y val="2.5641025641026417E-2"/>
          <c:w val="0.57223002215541763"/>
          <c:h val="0.929487179487179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Seria 1</c:v>
                </c:pt>
              </c:strCache>
            </c:strRef>
          </c:tx>
          <c:spPr>
            <a:solidFill>
              <a:srgbClr val="00A99D"/>
            </a:solidFill>
          </c:spPr>
          <c:invertIfNegative val="0"/>
          <c:dLbls>
            <c:dLbl>
              <c:idx val="1"/>
              <c:layout>
                <c:manualLayout>
                  <c:x val="-2.2085855429816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4B8-43AB-A48F-519CA2CB4E6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fr-FR" sz="1200" b="0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Arkusz1!$A$2:$A$6</c:f>
              <c:numCache>
                <c:formatCode>General</c:formatCode>
                <c:ptCount val="5"/>
              </c:numCache>
            </c:numRef>
          </c:cat>
          <c:val>
            <c:numRef>
              <c:f>Arkusz1!$B$2:$B$6</c:f>
              <c:numCache>
                <c:formatCode>0%</c:formatCode>
                <c:ptCount val="5"/>
                <c:pt idx="0">
                  <c:v>0.23499976500023501</c:v>
                </c:pt>
                <c:pt idx="1">
                  <c:v>0.17</c:v>
                </c:pt>
                <c:pt idx="2">
                  <c:v>0.13</c:v>
                </c:pt>
                <c:pt idx="3">
                  <c:v>0.3</c:v>
                </c:pt>
                <c:pt idx="4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4B8-43AB-A48F-519CA2CB4E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8"/>
        <c:axId val="45867776"/>
        <c:axId val="45869312"/>
      </c:barChart>
      <c:catAx>
        <c:axId val="45867776"/>
        <c:scaling>
          <c:orientation val="maxMin"/>
        </c:scaling>
        <c:delete val="1"/>
        <c:axPos val="l"/>
        <c:numFmt formatCode="General" sourceLinked="1"/>
        <c:majorTickMark val="out"/>
        <c:minorTickMark val="none"/>
        <c:tickLblPos val="none"/>
        <c:crossAx val="45869312"/>
        <c:crosses val="autoZero"/>
        <c:auto val="1"/>
        <c:lblAlgn val="ctr"/>
        <c:lblOffset val="100"/>
        <c:noMultiLvlLbl val="0"/>
      </c:catAx>
      <c:valAx>
        <c:axId val="45869312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one"/>
        <c:crossAx val="4586777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286515921648646E-2"/>
          <c:y val="5.4616474451491598E-3"/>
          <c:w val="0.67443696403730657"/>
          <c:h val="0.929487179487179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gg</c:v>
                </c:pt>
              </c:strCache>
            </c:strRef>
          </c:tx>
          <c:spPr>
            <a:solidFill>
              <a:srgbClr val="00A99D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0D787D"/>
              </a:solidFill>
            </c:spPr>
            <c:extLst>
              <c:ext xmlns:c16="http://schemas.microsoft.com/office/drawing/2014/chart" uri="{C3380CC4-5D6E-409C-BE32-E72D297353CC}">
                <c16:uniqueId val="{00000001-7AB3-45A4-A288-B02382F265F5}"/>
              </c:ext>
            </c:extLst>
          </c:dPt>
          <c:dPt>
            <c:idx val="1"/>
            <c:invertIfNegative val="0"/>
            <c:bubble3D val="0"/>
            <c:spPr>
              <a:solidFill>
                <a:srgbClr val="0D787D"/>
              </a:solidFill>
            </c:spPr>
            <c:extLst>
              <c:ext xmlns:c16="http://schemas.microsoft.com/office/drawing/2014/chart" uri="{C3380CC4-5D6E-409C-BE32-E72D297353CC}">
                <c16:uniqueId val="{00000003-7AB3-45A4-A288-B02382F265F5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 algn="ctr">
                    <a:defRPr lang="fr-FR" sz="12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7AB3-45A4-A288-B02382F265F5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 algn="ctr">
                    <a:defRPr lang="fr-FR" sz="12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7AB3-45A4-A288-B02382F265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fr-FR"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Arkusz1!$A$2:$A$9</c:f>
              <c:strCache>
                <c:ptCount val="8"/>
                <c:pt idx="0">
                  <c:v>ST Vit seul</c:v>
                </c:pt>
                <c:pt idx="1">
                  <c:v>ST Vit en couple</c:v>
                </c:pt>
                <c:pt idx="2">
                  <c:v>Célibataire</c:v>
                </c:pt>
                <c:pt idx="3">
                  <c:v>Marié</c:v>
                </c:pt>
                <c:pt idx="4">
                  <c:v>Pacsé</c:v>
                </c:pt>
                <c:pt idx="5">
                  <c:v>En concubinage</c:v>
                </c:pt>
                <c:pt idx="6">
                  <c:v>Divorcé</c:v>
                </c:pt>
                <c:pt idx="7">
                  <c:v>Veuf</c:v>
                </c:pt>
              </c:strCache>
            </c:strRef>
          </c:cat>
          <c:val>
            <c:numRef>
              <c:f>Arkusz1!$B$2:$B$9</c:f>
              <c:numCache>
                <c:formatCode>0%</c:formatCode>
                <c:ptCount val="8"/>
                <c:pt idx="0">
                  <c:v>0.3531347181008902</c:v>
                </c:pt>
                <c:pt idx="1">
                  <c:v>0.64686528189910986</c:v>
                </c:pt>
                <c:pt idx="2">
                  <c:v>0.25958635000000002</c:v>
                </c:pt>
                <c:pt idx="3">
                  <c:v>0.45338772999999999</c:v>
                </c:pt>
                <c:pt idx="4">
                  <c:v>7.8199959999999999E-2</c:v>
                </c:pt>
                <c:pt idx="5">
                  <c:v>0.11527784000000001</c:v>
                </c:pt>
                <c:pt idx="6">
                  <c:v>6.392072E-2</c:v>
                </c:pt>
                <c:pt idx="7">
                  <c:v>2.9627560000000001E-2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AB3-45A4-A288-B02382F265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8"/>
        <c:axId val="61403520"/>
        <c:axId val="61405056"/>
      </c:barChart>
      <c:catAx>
        <c:axId val="61403520"/>
        <c:scaling>
          <c:orientation val="maxMin"/>
        </c:scaling>
        <c:delete val="1"/>
        <c:axPos val="l"/>
        <c:numFmt formatCode="General" sourceLinked="1"/>
        <c:majorTickMark val="out"/>
        <c:minorTickMark val="none"/>
        <c:tickLblPos val="none"/>
        <c:crossAx val="61405056"/>
        <c:crosses val="autoZero"/>
        <c:auto val="1"/>
        <c:lblAlgn val="ctr"/>
        <c:lblOffset val="100"/>
        <c:noMultiLvlLbl val="0"/>
      </c:catAx>
      <c:valAx>
        <c:axId val="61405056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one"/>
        <c:crossAx val="6140352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56009729370014E-2"/>
          <c:y val="6.0083366442159454E-2"/>
          <c:w val="0.52069635948584592"/>
          <c:h val="0.929487179487179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Seria 1</c:v>
                </c:pt>
              </c:strCache>
            </c:strRef>
          </c:tx>
          <c:spPr>
            <a:solidFill>
              <a:srgbClr val="00A99D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0D787D"/>
              </a:solidFill>
            </c:spPr>
            <c:extLst>
              <c:ext xmlns:c16="http://schemas.microsoft.com/office/drawing/2014/chart" uri="{C3380CC4-5D6E-409C-BE32-E72D297353CC}">
                <c16:uniqueId val="{00000001-885C-4663-BC8E-DFAC7AD0439D}"/>
              </c:ext>
            </c:extLst>
          </c:dPt>
          <c:dLbls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 algn="ctr">
                    <a:defRPr lang="fr-FR" sz="1200" b="1" i="0" u="none" strike="noStrike" kern="1200" baseline="0">
                      <a:solidFill>
                        <a:prstClr val="black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885C-4663-BC8E-DFAC7AD0439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fr-FR" sz="1200" b="0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Arkusz1!$A$2:$A$7</c:f>
              <c:numCache>
                <c:formatCode>General</c:formatCode>
                <c:ptCount val="6"/>
              </c:numCache>
            </c:numRef>
          </c:cat>
          <c:val>
            <c:numRef>
              <c:f>Arkusz1!$B$2:$B$7</c:f>
              <c:numCache>
                <c:formatCode>0%</c:formatCode>
                <c:ptCount val="6"/>
                <c:pt idx="0">
                  <c:v>0.185</c:v>
                </c:pt>
                <c:pt idx="1">
                  <c:v>0.8149999</c:v>
                </c:pt>
                <c:pt idx="2">
                  <c:v>0.22794292999999999</c:v>
                </c:pt>
                <c:pt idx="3">
                  <c:v>0.22394164</c:v>
                </c:pt>
                <c:pt idx="4">
                  <c:v>0.11296705999999999</c:v>
                </c:pt>
                <c:pt idx="5">
                  <c:v>0.25014837000000006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85C-4663-BC8E-DFAC7AD043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8"/>
        <c:axId val="35289344"/>
        <c:axId val="35319808"/>
      </c:barChart>
      <c:catAx>
        <c:axId val="35289344"/>
        <c:scaling>
          <c:orientation val="maxMin"/>
        </c:scaling>
        <c:delete val="1"/>
        <c:axPos val="l"/>
        <c:numFmt formatCode="General" sourceLinked="1"/>
        <c:majorTickMark val="out"/>
        <c:minorTickMark val="none"/>
        <c:tickLblPos val="none"/>
        <c:crossAx val="35319808"/>
        <c:crosses val="autoZero"/>
        <c:auto val="1"/>
        <c:lblAlgn val="ctr"/>
        <c:lblOffset val="100"/>
        <c:noMultiLvlLbl val="0"/>
      </c:catAx>
      <c:valAx>
        <c:axId val="35319808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one"/>
        <c:crossAx val="3528934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560166910839014E-2"/>
          <c:y val="2.5641025641026417E-2"/>
          <c:w val="0.57223002215541763"/>
          <c:h val="0.929487179487179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Colonne1</c:v>
                </c:pt>
              </c:strCache>
            </c:strRef>
          </c:tx>
          <c:spPr>
            <a:solidFill>
              <a:srgbClr val="00A99D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0D787D"/>
              </a:solidFill>
            </c:spPr>
            <c:extLst>
              <c:ext xmlns:c16="http://schemas.microsoft.com/office/drawing/2014/chart" uri="{C3380CC4-5D6E-409C-BE32-E72D297353CC}">
                <c16:uniqueId val="{00000001-A56D-4BE9-A93D-D3568E1526AA}"/>
              </c:ext>
            </c:extLst>
          </c:dPt>
          <c:dPt>
            <c:idx val="1"/>
            <c:invertIfNegative val="0"/>
            <c:bubble3D val="0"/>
            <c:spPr>
              <a:solidFill>
                <a:srgbClr val="0D787D"/>
              </a:solidFill>
            </c:spPr>
            <c:extLst>
              <c:ext xmlns:c16="http://schemas.microsoft.com/office/drawing/2014/chart" uri="{C3380CC4-5D6E-409C-BE32-E72D297353CC}">
                <c16:uniqueId val="{00000003-A56D-4BE9-A93D-D3568E1526AA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 algn="ctr">
                    <a:defRPr lang="fr-FR" sz="1200" b="1" i="0" u="none" strike="noStrike" kern="1200" baseline="0">
                      <a:solidFill>
                        <a:prstClr val="black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A56D-4BE9-A93D-D3568E1526AA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 algn="ctr">
                    <a:defRPr lang="fr-FR" sz="1200" b="1" i="0" u="none" strike="noStrike" kern="1200" baseline="0">
                      <a:solidFill>
                        <a:prstClr val="black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A56D-4BE9-A93D-D3568E1526AA}"/>
                </c:ext>
              </c:extLst>
            </c:dLbl>
            <c:dLbl>
              <c:idx val="3"/>
              <c:layout>
                <c:manualLayout>
                  <c:x val="-2.2085855429816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56D-4BE9-A93D-D3568E1526A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fr-FR" sz="1200" b="0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Arkusz1!$A$2:$A$8</c:f>
              <c:numCache>
                <c:formatCode>General</c:formatCode>
                <c:ptCount val="7"/>
              </c:numCache>
            </c:numRef>
          </c:cat>
          <c:val>
            <c:numRef>
              <c:f>Arkusz1!$B$2:$B$8</c:f>
              <c:numCache>
                <c:formatCode>0%</c:formatCode>
                <c:ptCount val="7"/>
                <c:pt idx="0">
                  <c:v>0.50794940913114683</c:v>
                </c:pt>
                <c:pt idx="1">
                  <c:v>0.4920514890733424</c:v>
                </c:pt>
                <c:pt idx="2">
                  <c:v>0.1</c:v>
                </c:pt>
                <c:pt idx="3">
                  <c:v>0.16</c:v>
                </c:pt>
                <c:pt idx="4">
                  <c:v>0.25</c:v>
                </c:pt>
                <c:pt idx="5">
                  <c:v>0.25</c:v>
                </c:pt>
                <c:pt idx="6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56D-4BE9-A93D-D3568E1526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8"/>
        <c:axId val="35266944"/>
        <c:axId val="35268480"/>
      </c:barChart>
      <c:catAx>
        <c:axId val="35266944"/>
        <c:scaling>
          <c:orientation val="maxMin"/>
        </c:scaling>
        <c:delete val="1"/>
        <c:axPos val="l"/>
        <c:numFmt formatCode="General" sourceLinked="1"/>
        <c:majorTickMark val="out"/>
        <c:minorTickMark val="none"/>
        <c:tickLblPos val="none"/>
        <c:crossAx val="35268480"/>
        <c:crosses val="autoZero"/>
        <c:auto val="1"/>
        <c:lblAlgn val="ctr"/>
        <c:lblOffset val="100"/>
        <c:noMultiLvlLbl val="0"/>
      </c:catAx>
      <c:valAx>
        <c:axId val="35268480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one"/>
        <c:crossAx val="3526694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560166910839014E-2"/>
          <c:y val="2.5641025641026438E-2"/>
          <c:w val="0.57223002215541763"/>
          <c:h val="0.929487179487179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Seria 1</c:v>
                </c:pt>
              </c:strCache>
            </c:strRef>
          </c:tx>
          <c:spPr>
            <a:solidFill>
              <a:srgbClr val="00A99D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9EBF-4A96-BF75-91B570AD83B8}"/>
              </c:ext>
            </c:extLst>
          </c:dPt>
          <c:dLbls>
            <c:dLbl>
              <c:idx val="0"/>
              <c:layout>
                <c:manualLayout>
                  <c:x val="-2.2085855429816538E-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anchorCtr="0"/>
                <a:lstStyle/>
                <a:p>
                  <a:pPr algn="ctr">
                    <a:defRPr lang="en-US" sz="1200" b="0" i="0" u="none" strike="noStrike" kern="1200" baseline="0">
                      <a:solidFill>
                        <a:prstClr val="black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EBF-4A96-BF75-91B570AD83B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fr-FR" sz="1200" b="0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Arkusz1!$A$2:$A$4</c:f>
              <c:numCache>
                <c:formatCode>General</c:formatCode>
                <c:ptCount val="3"/>
              </c:numCache>
            </c:numRef>
          </c:cat>
          <c:val>
            <c:numRef>
              <c:f>Arkusz1!$B$2:$B$4</c:f>
              <c:numCache>
                <c:formatCode>0%</c:formatCode>
                <c:ptCount val="3"/>
                <c:pt idx="0">
                  <c:v>0.27974209555099361</c:v>
                </c:pt>
                <c:pt idx="1">
                  <c:v>0.28999999999999998</c:v>
                </c:pt>
                <c:pt idx="2">
                  <c:v>0.43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EBF-4A96-BF75-91B570AD83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8"/>
        <c:axId val="35174272"/>
        <c:axId val="35175808"/>
      </c:barChart>
      <c:catAx>
        <c:axId val="35174272"/>
        <c:scaling>
          <c:orientation val="maxMin"/>
        </c:scaling>
        <c:delete val="1"/>
        <c:axPos val="l"/>
        <c:numFmt formatCode="General" sourceLinked="1"/>
        <c:majorTickMark val="out"/>
        <c:minorTickMark val="none"/>
        <c:tickLblPos val="none"/>
        <c:crossAx val="35175808"/>
        <c:crosses val="autoZero"/>
        <c:auto val="1"/>
        <c:lblAlgn val="ctr"/>
        <c:lblOffset val="100"/>
        <c:noMultiLvlLbl val="0"/>
      </c:catAx>
      <c:valAx>
        <c:axId val="35175808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one"/>
        <c:crossAx val="3517427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Ventes</c:v>
                </c:pt>
              </c:strCache>
            </c:strRef>
          </c:tx>
          <c:dPt>
            <c:idx val="0"/>
            <c:bubble3D val="0"/>
            <c:spPr>
              <a:solidFill>
                <a:srgbClr val="11AEB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5E0-45A1-9643-42FB0B0A466B}"/>
              </c:ext>
            </c:extLst>
          </c:dPt>
          <c:dPt>
            <c:idx val="1"/>
            <c:bubble3D val="0"/>
            <c:spPr>
              <a:solidFill>
                <a:srgbClr val="17D6B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E5E0-45A1-9643-42FB0B0A466B}"/>
              </c:ext>
            </c:extLst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5E0-45A1-9643-42FB0B0A466B}"/>
              </c:ext>
            </c:extLst>
          </c:dPt>
          <c:dPt>
            <c:idx val="3"/>
            <c:bubble3D val="0"/>
            <c:spPr>
              <a:solidFill>
                <a:srgbClr val="FF565D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E5E0-45A1-9643-42FB0B0A466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Feuil1!$A$2:$A$5</c:f>
              <c:strCache>
                <c:ptCount val="4"/>
                <c:pt idx="0">
                  <c:v>1.      Oui, tout à fait</c:v>
                </c:pt>
                <c:pt idx="1">
                  <c:v>2.      Oui, plutôt</c:v>
                </c:pt>
                <c:pt idx="2">
                  <c:v>3.      Non, plutôt pas</c:v>
                </c:pt>
                <c:pt idx="3">
                  <c:v>4.      Non, pas du tout</c:v>
                </c:pt>
              </c:strCache>
            </c:strRef>
          </c:cat>
          <c:val>
            <c:numRef>
              <c:f>Feuil1!$B$2:$B$5</c:f>
              <c:numCache>
                <c:formatCode>0%</c:formatCode>
                <c:ptCount val="4"/>
                <c:pt idx="0">
                  <c:v>0.46706627000000001</c:v>
                </c:pt>
                <c:pt idx="1">
                  <c:v>0.25747972000000002</c:v>
                </c:pt>
                <c:pt idx="2">
                  <c:v>0.14877873</c:v>
                </c:pt>
                <c:pt idx="3">
                  <c:v>0.10307992000000001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E0-45A1-9643-42FB0B0A46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3B659B7-C37F-4596-8729-B6234B05DE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8664E31-9A86-49B4-AF38-0550CEE23B2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13FBF-0473-45D5-8A02-82852643E2CC}" type="datetimeFigureOut">
              <a:rPr lang="fr-FR" smtClean="0"/>
              <a:t>10/08/2019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BEDF9AD-86F3-4EE1-B729-3BFC4379285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F2BDFA6-238D-424A-AF9C-8A22948738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06A1A-8045-48A6-8999-000710CCED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580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9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0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1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ère page RAPP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632520" y="3717032"/>
            <a:ext cx="5453061" cy="583490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3033" b="1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7763833" y="3284984"/>
            <a:ext cx="130997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b="1" dirty="0"/>
              <a:t>Rapport</a:t>
            </a:r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sz="quarter" idx="11" hasCustomPrompt="1"/>
          </p:nvPr>
        </p:nvSpPr>
        <p:spPr>
          <a:xfrm>
            <a:off x="7761420" y="3754074"/>
            <a:ext cx="1325959" cy="10006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aseline="0"/>
            </a:lvl1pPr>
          </a:lstStyle>
          <a:p>
            <a:r>
              <a:rPr lang="fr-FR" dirty="0"/>
              <a:t>LOGO du Client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7254555" y="5967376"/>
            <a:ext cx="2651445" cy="846000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100" baseline="0"/>
            </a:lvl1pPr>
            <a:lvl2pPr marL="495285" indent="0" algn="ctr">
              <a:buNone/>
              <a:defRPr sz="2167"/>
            </a:lvl2pPr>
            <a:lvl3pPr marL="990570" indent="0" algn="ctr">
              <a:buNone/>
              <a:defRPr sz="1950"/>
            </a:lvl3pPr>
            <a:lvl4pPr marL="1485854" indent="0" algn="ctr">
              <a:buNone/>
              <a:defRPr sz="1733"/>
            </a:lvl4pPr>
            <a:lvl5pPr marL="1981139" indent="0" algn="ctr">
              <a:buNone/>
              <a:defRPr sz="1733"/>
            </a:lvl5pPr>
            <a:lvl6pPr marL="2476424" indent="0" algn="ctr">
              <a:buNone/>
              <a:defRPr sz="1733"/>
            </a:lvl6pPr>
            <a:lvl7pPr marL="2971709" indent="0" algn="ctr">
              <a:buNone/>
              <a:defRPr sz="1733"/>
            </a:lvl7pPr>
            <a:lvl8pPr marL="3466993" indent="0" algn="ctr">
              <a:buNone/>
              <a:defRPr sz="1733"/>
            </a:lvl8pPr>
            <a:lvl9pPr marL="3962278" indent="0" algn="ctr">
              <a:buNone/>
              <a:defRPr sz="1733"/>
            </a:lvl9pPr>
          </a:lstStyle>
          <a:p>
            <a:r>
              <a:rPr lang="fr-FR" dirty="0"/>
              <a:t>Le nom du client</a:t>
            </a:r>
          </a:p>
          <a:p>
            <a:r>
              <a:rPr lang="fr-FR" dirty="0"/>
              <a:t>Votre nom + mail + tel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6903000" y="5967377"/>
            <a:ext cx="5472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À   :</a:t>
            </a:r>
          </a:p>
          <a:p>
            <a:r>
              <a:rPr lang="fr-FR" sz="1100" dirty="0"/>
              <a:t>De :</a:t>
            </a:r>
          </a:p>
        </p:txBody>
      </p:sp>
    </p:spTree>
    <p:extLst>
      <p:ext uri="{BB962C8B-B14F-4D97-AF65-F5344CB8AC3E}">
        <p14:creationId xmlns:p14="http://schemas.microsoft.com/office/powerpoint/2010/main" val="31218168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2">
          <p15:clr>
            <a:srgbClr val="FBAE40"/>
          </p15:clr>
        </p15:guide>
        <p15:guide id="3" pos="4345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laire ANNE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483846" y="3997513"/>
            <a:ext cx="31940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ANNEXES</a:t>
            </a:r>
          </a:p>
        </p:txBody>
      </p:sp>
    </p:spTree>
    <p:extLst>
      <p:ext uri="{BB962C8B-B14F-4D97-AF65-F5344CB8AC3E}">
        <p14:creationId xmlns:p14="http://schemas.microsoft.com/office/powerpoint/2010/main" val="1334121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laire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3564816" y="4171593"/>
            <a:ext cx="6341183" cy="64807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6000" b="1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fr-FR" dirty="0"/>
              <a:t>TITRE DE LA PARTIE</a:t>
            </a:r>
          </a:p>
        </p:txBody>
      </p:sp>
    </p:spTree>
    <p:extLst>
      <p:ext uri="{BB962C8B-B14F-4D97-AF65-F5344CB8AC3E}">
        <p14:creationId xmlns:p14="http://schemas.microsoft.com/office/powerpoint/2010/main" val="4231769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 storytelling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96875" y="3429000"/>
            <a:ext cx="1535998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2979179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 storytelling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96875" y="3429000"/>
            <a:ext cx="171553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1813172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 storytelling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96875" y="3429000"/>
            <a:ext cx="175721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17048249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 storytelling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96875" y="3429000"/>
            <a:ext cx="1712328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3250825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 storytelling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96875" y="3429000"/>
            <a:ext cx="176683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33905631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 storytelling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96875" y="3429000"/>
            <a:ext cx="177324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06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131880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 storytelling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96875" y="3429000"/>
            <a:ext cx="1552028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10633870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 storytelling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96875" y="3429000"/>
            <a:ext cx="176362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08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2499516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ère page PROPO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632520" y="3717032"/>
            <a:ext cx="5453061" cy="583490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3033" b="1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7532230" y="3284984"/>
            <a:ext cx="178683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600" b="1" dirty="0"/>
              <a:t>Proposition</a:t>
            </a:r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sz="quarter" idx="11" hasCustomPrompt="1"/>
          </p:nvPr>
        </p:nvSpPr>
        <p:spPr>
          <a:xfrm>
            <a:off x="7761420" y="3754074"/>
            <a:ext cx="1325959" cy="10006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aseline="0"/>
            </a:lvl1pPr>
          </a:lstStyle>
          <a:p>
            <a:r>
              <a:rPr lang="fr-FR" dirty="0"/>
              <a:t>Logo du client</a:t>
            </a:r>
          </a:p>
        </p:txBody>
      </p:sp>
      <p:sp>
        <p:nvSpPr>
          <p:cNvPr id="11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7254555" y="5967376"/>
            <a:ext cx="2651445" cy="846000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100" baseline="0"/>
            </a:lvl1pPr>
            <a:lvl2pPr marL="495285" indent="0" algn="ctr">
              <a:buNone/>
              <a:defRPr sz="2167"/>
            </a:lvl2pPr>
            <a:lvl3pPr marL="990570" indent="0" algn="ctr">
              <a:buNone/>
              <a:defRPr sz="1950"/>
            </a:lvl3pPr>
            <a:lvl4pPr marL="1485854" indent="0" algn="ctr">
              <a:buNone/>
              <a:defRPr sz="1733"/>
            </a:lvl4pPr>
            <a:lvl5pPr marL="1981139" indent="0" algn="ctr">
              <a:buNone/>
              <a:defRPr sz="1733"/>
            </a:lvl5pPr>
            <a:lvl6pPr marL="2476424" indent="0" algn="ctr">
              <a:buNone/>
              <a:defRPr sz="1733"/>
            </a:lvl6pPr>
            <a:lvl7pPr marL="2971709" indent="0" algn="ctr">
              <a:buNone/>
              <a:defRPr sz="1733"/>
            </a:lvl7pPr>
            <a:lvl8pPr marL="3466993" indent="0" algn="ctr">
              <a:buNone/>
              <a:defRPr sz="1733"/>
            </a:lvl8pPr>
            <a:lvl9pPr marL="3962278" indent="0" algn="ctr">
              <a:buNone/>
              <a:defRPr sz="1733"/>
            </a:lvl9pPr>
          </a:lstStyle>
          <a:p>
            <a:r>
              <a:rPr lang="fr-FR" dirty="0"/>
              <a:t>Le nom du client</a:t>
            </a:r>
          </a:p>
          <a:p>
            <a:r>
              <a:rPr lang="fr-FR" dirty="0"/>
              <a:t>Votre nom + mail + tel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6903000" y="5967377"/>
            <a:ext cx="5472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À   :</a:t>
            </a:r>
          </a:p>
          <a:p>
            <a:r>
              <a:rPr lang="fr-FR" sz="1100" dirty="0"/>
              <a:t>De :</a:t>
            </a:r>
          </a:p>
        </p:txBody>
      </p:sp>
    </p:spTree>
    <p:extLst>
      <p:ext uri="{BB962C8B-B14F-4D97-AF65-F5344CB8AC3E}">
        <p14:creationId xmlns:p14="http://schemas.microsoft.com/office/powerpoint/2010/main" val="28174821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2">
          <p15:clr>
            <a:srgbClr val="FBAE40"/>
          </p15:clr>
        </p15:guide>
        <p15:guide id="3" pos="2186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 storytelling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96875" y="3429000"/>
            <a:ext cx="177324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09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16554992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 storytelling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96875" y="3429000"/>
            <a:ext cx="1535998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38269447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3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2910841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Quanti INDIVID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/>
        </p:nvGrpSpPr>
        <p:grpSpPr>
          <a:xfrm>
            <a:off x="8769424" y="705128"/>
            <a:ext cx="942246" cy="637880"/>
            <a:chOff x="8769424" y="705128"/>
            <a:chExt cx="942246" cy="637880"/>
          </a:xfrm>
        </p:grpSpPr>
        <p:pic>
          <p:nvPicPr>
            <p:cNvPr id="18" name="Espace réservé du contenu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57456" y="705128"/>
              <a:ext cx="523381" cy="491500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8841512" y="1052736"/>
              <a:ext cx="720000" cy="144000"/>
            </a:xfrm>
            <a:prstGeom prst="rect">
              <a:avLst/>
            </a:prstGeom>
            <a:solidFill>
              <a:srgbClr val="13AF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8769424" y="1127564"/>
              <a:ext cx="9422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b="1" spc="330" baseline="0" dirty="0">
                  <a:solidFill>
                    <a:srgbClr val="13AFB7"/>
                  </a:solidFill>
                </a:rPr>
                <a:t>individus</a:t>
              </a: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9047609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rgbClr val="13AFB7"/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Libellé de la question posée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5" hasCustomPrompt="1"/>
          </p:nvPr>
        </p:nvSpPr>
        <p:spPr>
          <a:xfrm>
            <a:off x="8840788" y="1052513"/>
            <a:ext cx="720725" cy="144462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000" b="1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dirty="0"/>
              <a:t>Base</a:t>
            </a:r>
          </a:p>
        </p:txBody>
      </p:sp>
    </p:spTree>
    <p:extLst>
      <p:ext uri="{BB962C8B-B14F-4D97-AF65-F5344CB8AC3E}">
        <p14:creationId xmlns:p14="http://schemas.microsoft.com/office/powerpoint/2010/main" val="1915620892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Quanti ENTREPRIS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776" y="715521"/>
            <a:ext cx="372736" cy="380667"/>
          </a:xfrm>
          <a:prstGeom prst="rect">
            <a:avLst/>
          </a:prstGeom>
        </p:spPr>
      </p:pic>
      <p:grpSp>
        <p:nvGrpSpPr>
          <p:cNvPr id="7" name="Groupe 6"/>
          <p:cNvGrpSpPr/>
          <p:nvPr/>
        </p:nvGrpSpPr>
        <p:grpSpPr>
          <a:xfrm>
            <a:off x="8769424" y="1052736"/>
            <a:ext cx="933589" cy="290272"/>
            <a:chOff x="8769424" y="1052736"/>
            <a:chExt cx="933589" cy="290272"/>
          </a:xfrm>
        </p:grpSpPr>
        <p:sp>
          <p:nvSpPr>
            <p:cNvPr id="15" name="Rectangle 14"/>
            <p:cNvSpPr/>
            <p:nvPr/>
          </p:nvSpPr>
          <p:spPr>
            <a:xfrm>
              <a:off x="8841512" y="1052736"/>
              <a:ext cx="720000" cy="144000"/>
            </a:xfrm>
            <a:prstGeom prst="rect">
              <a:avLst/>
            </a:prstGeom>
            <a:solidFill>
              <a:srgbClr val="13AF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8769424" y="1127564"/>
              <a:ext cx="93358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b="1" spc="190" baseline="0" dirty="0">
                  <a:solidFill>
                    <a:srgbClr val="13AFB7"/>
                  </a:solidFill>
                </a:rPr>
                <a:t>entreprises</a:t>
              </a: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9047609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rgbClr val="13AFB7"/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Libellé de la question posée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5" hasCustomPrompt="1"/>
          </p:nvPr>
        </p:nvSpPr>
        <p:spPr>
          <a:xfrm>
            <a:off x="8840788" y="1052513"/>
            <a:ext cx="720725" cy="144462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000" b="1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dirty="0"/>
              <a:t>Base</a:t>
            </a:r>
          </a:p>
        </p:txBody>
      </p:sp>
    </p:spTree>
    <p:extLst>
      <p:ext uri="{BB962C8B-B14F-4D97-AF65-F5344CB8AC3E}">
        <p14:creationId xmlns:p14="http://schemas.microsoft.com/office/powerpoint/2010/main" val="7995718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9047609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Sous-titre éventuel</a:t>
            </a:r>
          </a:p>
        </p:txBody>
      </p:sp>
    </p:spTree>
    <p:extLst>
      <p:ext uri="{BB962C8B-B14F-4D97-AF65-F5344CB8AC3E}">
        <p14:creationId xmlns:p14="http://schemas.microsoft.com/office/powerpoint/2010/main" val="38640160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LIBRE 2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4176465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Sous-titre éventuel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165840" y="6597107"/>
            <a:ext cx="473206" cy="288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>
                <a:solidFill>
                  <a:schemeClr val="bg1"/>
                </a:solidFill>
              </a:rPr>
              <a:t>pour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idx="15" hasCustomPrompt="1"/>
          </p:nvPr>
        </p:nvSpPr>
        <p:spPr>
          <a:xfrm>
            <a:off x="5264522" y="1700808"/>
            <a:ext cx="4176465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12556896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sans dispo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Sous-titre éventuel</a:t>
            </a:r>
          </a:p>
        </p:txBody>
      </p:sp>
    </p:spTree>
    <p:extLst>
      <p:ext uri="{BB962C8B-B14F-4D97-AF65-F5344CB8AC3E}">
        <p14:creationId xmlns:p14="http://schemas.microsoft.com/office/powerpoint/2010/main" val="2962485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2"/>
          <p:cNvSpPr/>
          <p:nvPr/>
        </p:nvSpPr>
        <p:spPr>
          <a:xfrm flipH="1">
            <a:off x="3152800" y="1934096"/>
            <a:ext cx="2965292" cy="3356992"/>
          </a:xfrm>
          <a:prstGeom prst="rect">
            <a:avLst/>
          </a:prstGeom>
          <a:solidFill>
            <a:srgbClr val="13AF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315" tIns="53657" rIns="107315" bIns="5365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2112" dirty="0"/>
          </a:p>
        </p:txBody>
      </p:sp>
      <p:sp>
        <p:nvSpPr>
          <p:cNvPr id="4" name="Rectangle 3"/>
          <p:cNvSpPr/>
          <p:nvPr/>
        </p:nvSpPr>
        <p:spPr>
          <a:xfrm>
            <a:off x="1384147" y="2565120"/>
            <a:ext cx="1512168" cy="432048"/>
          </a:xfrm>
          <a:prstGeom prst="rect">
            <a:avLst/>
          </a:prstGeom>
          <a:solidFill>
            <a:srgbClr val="BF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6321152" y="2520280"/>
            <a:ext cx="1512168" cy="43204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6374577" y="4228016"/>
            <a:ext cx="1512168" cy="432048"/>
          </a:xfrm>
          <a:prstGeom prst="rect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6360313" y="4811291"/>
            <a:ext cx="1512168" cy="432048"/>
          </a:xfrm>
          <a:prstGeom prst="rect">
            <a:avLst/>
          </a:prstGeom>
          <a:solidFill>
            <a:srgbClr val="D11E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384147" y="1934096"/>
            <a:ext cx="1512168" cy="4320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6321152" y="1966528"/>
            <a:ext cx="1512168" cy="432048"/>
          </a:xfrm>
          <a:prstGeom prst="rect">
            <a:avLst/>
          </a:prstGeom>
          <a:solidFill>
            <a:srgbClr val="00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1354585" y="4859040"/>
            <a:ext cx="1512168" cy="432048"/>
          </a:xfrm>
          <a:prstGeom prst="rect">
            <a:avLst/>
          </a:prstGeom>
          <a:solidFill>
            <a:srgbClr val="66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1384147" y="4228016"/>
            <a:ext cx="1512168" cy="432048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38537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4574B7-D801-4411-A6B2-8A0B963FEF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C2DB57A-A463-4193-8CB8-C3250A3FD1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CB5CA3-BAC6-4987-9765-88C8A25BF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09AAE-A074-4CF9-904B-66543E1A997A}" type="datetimeFigureOut">
              <a:rPr lang="fr-FR" smtClean="0"/>
              <a:t>10/08/2019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AE3D4D0-2E7B-4B50-B85E-1D57D3A1D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17584AB-79BF-49FC-9A40-61295FEAA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BCB8-B572-4335-A336-0C2544F055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3420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ère pag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632520" y="3717032"/>
            <a:ext cx="5453061" cy="583490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3033" b="1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7448623" y="3284984"/>
            <a:ext cx="195406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600" b="1" dirty="0"/>
              <a:t>Présentation</a:t>
            </a:r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sz="quarter" idx="11" hasCustomPrompt="1"/>
          </p:nvPr>
        </p:nvSpPr>
        <p:spPr>
          <a:xfrm>
            <a:off x="7761420" y="3754074"/>
            <a:ext cx="1325959" cy="10006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aseline="0"/>
            </a:lvl1pPr>
          </a:lstStyle>
          <a:p>
            <a:r>
              <a:rPr lang="fr-FR" dirty="0"/>
              <a:t>Logo du client</a:t>
            </a:r>
          </a:p>
        </p:txBody>
      </p:sp>
      <p:sp>
        <p:nvSpPr>
          <p:cNvPr id="1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7254555" y="5949280"/>
            <a:ext cx="2651445" cy="846000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100" baseline="0"/>
            </a:lvl1pPr>
            <a:lvl2pPr marL="495285" indent="0" algn="ctr">
              <a:buNone/>
              <a:defRPr sz="2167"/>
            </a:lvl2pPr>
            <a:lvl3pPr marL="990570" indent="0" algn="ctr">
              <a:buNone/>
              <a:defRPr sz="1950"/>
            </a:lvl3pPr>
            <a:lvl4pPr marL="1485854" indent="0" algn="ctr">
              <a:buNone/>
              <a:defRPr sz="1733"/>
            </a:lvl4pPr>
            <a:lvl5pPr marL="1981139" indent="0" algn="ctr">
              <a:buNone/>
              <a:defRPr sz="1733"/>
            </a:lvl5pPr>
            <a:lvl6pPr marL="2476424" indent="0" algn="ctr">
              <a:buNone/>
              <a:defRPr sz="1733"/>
            </a:lvl6pPr>
            <a:lvl7pPr marL="2971709" indent="0" algn="ctr">
              <a:buNone/>
              <a:defRPr sz="1733"/>
            </a:lvl7pPr>
            <a:lvl8pPr marL="3466993" indent="0" algn="ctr">
              <a:buNone/>
              <a:defRPr sz="1733"/>
            </a:lvl8pPr>
            <a:lvl9pPr marL="3962278" indent="0" algn="ctr">
              <a:buNone/>
              <a:defRPr sz="1733"/>
            </a:lvl9pPr>
          </a:lstStyle>
          <a:p>
            <a:r>
              <a:rPr lang="fr-FR" dirty="0"/>
              <a:t>Le nom du client</a:t>
            </a:r>
          </a:p>
          <a:p>
            <a:r>
              <a:rPr lang="fr-FR" dirty="0"/>
              <a:t>Votre nom + mail + tel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903000" y="5949281"/>
            <a:ext cx="5472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À   :</a:t>
            </a:r>
          </a:p>
          <a:p>
            <a:r>
              <a:rPr lang="fr-FR" sz="1100" dirty="0"/>
              <a:t>De :</a:t>
            </a:r>
          </a:p>
        </p:txBody>
      </p:sp>
    </p:spTree>
    <p:extLst>
      <p:ext uri="{BB962C8B-B14F-4D97-AF65-F5344CB8AC3E}">
        <p14:creationId xmlns:p14="http://schemas.microsoft.com/office/powerpoint/2010/main" val="15552343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2">
          <p15:clr>
            <a:srgbClr val="FBAE40"/>
          </p15:clr>
        </p15:guide>
        <p15:guide id="3" pos="2186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DD874B-B3B0-40D2-8172-9371E3CE0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7CFE3FC-E3F9-4BAB-97E5-0385E599A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158897-97FA-4BB8-AFD7-32BA4B64C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09AAE-A074-4CF9-904B-66543E1A997A}" type="datetimeFigureOut">
              <a:rPr lang="fr-FR" smtClean="0"/>
              <a:t>10/08/2019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5EFB639-1C8C-40B0-BBBA-E0B8AFCE2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1FB292-E61A-41EE-BDA8-42647DCD7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BCB8-B572-4335-A336-0C2544F055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12512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361432-9BF5-45E1-B66C-3AAB6C968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088BBC2-CA0C-4926-9829-7276875A7D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C3B4AF-6577-4BD0-921C-1E34436CB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09AAE-A074-4CF9-904B-66543E1A997A}" type="datetimeFigureOut">
              <a:rPr lang="fr-FR" smtClean="0"/>
              <a:t>10/08/2019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4F2BAC7-CC4C-4C67-BE5A-0ACC1EF5C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F7D240-2E3E-4174-846C-8A3683DE1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BCB8-B572-4335-A336-0C2544F055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75097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3373AA-83D6-4A65-AA68-37F73014B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E85BA0-B2FC-4E44-BF5F-D99C71581F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7CAF57D-9DAB-4637-8789-E2B4E0E1E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F0F6363-DC8A-4943-8C4F-3FD538611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09AAE-A074-4CF9-904B-66543E1A997A}" type="datetimeFigureOut">
              <a:rPr lang="fr-FR" smtClean="0"/>
              <a:t>10/08/2019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4EB2695-19EF-4AB0-959C-1C7222F7E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A39DBFE-44F6-4005-B35C-1F3157501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BCB8-B572-4335-A336-0C2544F055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2753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5671B4-11D9-4700-A81E-DE35BF963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D8FD094-9365-44A1-8158-8AC69916CA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12012D7-9C82-4D30-9CDB-840F9CB3FA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89EFC4F-F6A6-4982-8469-B429282BA9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DC0D2F6-F497-4EE5-9173-1A0EAE8ECC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D1506A8-0152-48D5-B54A-A1F5D4E6C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09AAE-A074-4CF9-904B-66543E1A997A}" type="datetimeFigureOut">
              <a:rPr lang="fr-FR" smtClean="0"/>
              <a:t>10/08/2019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6A197F9-B82F-42F2-A683-F863B7873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21BA3F5-AA5A-4445-9F33-57A61AD7F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BCB8-B572-4335-A336-0C2544F055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36190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07B7CA-AEFE-4163-853A-77453064E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B81903F-6702-436C-BE13-83A079A10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09AAE-A074-4CF9-904B-66543E1A997A}" type="datetimeFigureOut">
              <a:rPr lang="fr-FR" smtClean="0"/>
              <a:t>10/08/2019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B89ABD9-80C7-46DD-AB5D-392E2F0F6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D149F77-72E4-4A61-A898-8997A7328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BCB8-B572-4335-A336-0C2544F055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71953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FCF4B5B-75FA-4689-9894-B38D7FF50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09AAE-A074-4CF9-904B-66543E1A997A}" type="datetimeFigureOut">
              <a:rPr lang="fr-FR" smtClean="0"/>
              <a:t>10/08/2019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3885D48-BF20-45C0-974F-136931306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AD2D57C-260D-4218-9AE1-458B5BBCC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BCB8-B572-4335-A336-0C2544F055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10041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9F8FB0-BBCF-407D-9B45-13CAC041D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2A5CC31-CC47-4BBD-8F59-7BF7720A96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2B1CA05-8E21-4123-A4AB-53333947E2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16141F1-098D-40D8-B001-06E5C2AD3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09AAE-A074-4CF9-904B-66543E1A997A}" type="datetimeFigureOut">
              <a:rPr lang="fr-FR" smtClean="0"/>
              <a:t>10/08/2019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E982F6E-D798-440C-8BF7-E2D77EC82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96DFE1A-6D7A-40A9-AB58-477D14013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BCB8-B572-4335-A336-0C2544F055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95934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A0C7BE-4E89-4EE7-ACEB-DDADFC892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CD2E30C-D0FB-4BE9-928A-BF7E74C318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8D5D15-0E65-4614-AEE4-9531CF0776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B75320C-F171-4CED-B5E0-D718F7F27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09AAE-A074-4CF9-904B-66543E1A997A}" type="datetimeFigureOut">
              <a:rPr lang="fr-FR" smtClean="0"/>
              <a:t>10/08/2019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8E705B6-5AE4-42E2-932E-26FC4BF0D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1A44B02-E9E4-47DE-86A5-B7B508ACF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BCB8-B572-4335-A336-0C2544F055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4884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8CB318-05E0-4D19-9E8A-A9E583BFD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D8570E9-ACBB-4C52-830F-7953479088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E66737-1FBE-4603-868F-986E8AF5B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09AAE-A074-4CF9-904B-66543E1A997A}" type="datetimeFigureOut">
              <a:rPr lang="fr-FR" smtClean="0"/>
              <a:t>10/08/2019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51727F-FA89-4ADB-A086-F3DA21F3D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0D7AC2-0C1C-4B48-90E5-7C1838867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BCB8-B572-4335-A336-0C2544F055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77818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A53AAAB-E477-4583-92C1-790CC4B5B3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9775" y="365125"/>
            <a:ext cx="2135188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7E3E622-1AD8-4863-A7F6-CE0E74E471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6337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BEA9B10-A749-4D17-91F8-93DE44273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09AAE-A074-4CF9-904B-66543E1A997A}" type="datetimeFigureOut">
              <a:rPr lang="fr-FR" smtClean="0"/>
              <a:t>10/08/2019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082027-6300-457B-AA89-EC17CE056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A522A80-DE56-4EC8-9510-77DBCEAA5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BCB8-B572-4335-A336-0C2544F055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1694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ère page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632520" y="3717032"/>
            <a:ext cx="5453061" cy="583490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3033" b="1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sz="quarter" idx="11" hasCustomPrompt="1"/>
          </p:nvPr>
        </p:nvSpPr>
        <p:spPr>
          <a:xfrm>
            <a:off x="7761420" y="3868473"/>
            <a:ext cx="1325959" cy="100068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300"/>
            </a:lvl1pPr>
          </a:lstStyle>
          <a:p>
            <a:r>
              <a:rPr lang="fr-FR" dirty="0"/>
              <a:t>Logo du client</a:t>
            </a:r>
          </a:p>
          <a:p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 hasCustomPrompt="1"/>
          </p:nvPr>
        </p:nvSpPr>
        <p:spPr>
          <a:xfrm>
            <a:off x="7419655" y="3429000"/>
            <a:ext cx="1879732" cy="4603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600" b="1" baseline="0"/>
            </a:lvl1pPr>
          </a:lstStyle>
          <a:p>
            <a:pPr lvl="0"/>
            <a:r>
              <a:rPr lang="fr-FR" dirty="0"/>
              <a:t>Nature du doc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7254555" y="5949280"/>
            <a:ext cx="2651445" cy="846000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100" baseline="0"/>
            </a:lvl1pPr>
            <a:lvl2pPr marL="495285" indent="0" algn="ctr">
              <a:buNone/>
              <a:defRPr sz="2167"/>
            </a:lvl2pPr>
            <a:lvl3pPr marL="990570" indent="0" algn="ctr">
              <a:buNone/>
              <a:defRPr sz="1950"/>
            </a:lvl3pPr>
            <a:lvl4pPr marL="1485854" indent="0" algn="ctr">
              <a:buNone/>
              <a:defRPr sz="1733"/>
            </a:lvl4pPr>
            <a:lvl5pPr marL="1981139" indent="0" algn="ctr">
              <a:buNone/>
              <a:defRPr sz="1733"/>
            </a:lvl5pPr>
            <a:lvl6pPr marL="2476424" indent="0" algn="ctr">
              <a:buNone/>
              <a:defRPr sz="1733"/>
            </a:lvl6pPr>
            <a:lvl7pPr marL="2971709" indent="0" algn="ctr">
              <a:buNone/>
              <a:defRPr sz="1733"/>
            </a:lvl7pPr>
            <a:lvl8pPr marL="3466993" indent="0" algn="ctr">
              <a:buNone/>
              <a:defRPr sz="1733"/>
            </a:lvl8pPr>
            <a:lvl9pPr marL="3962278" indent="0" algn="ctr">
              <a:buNone/>
              <a:defRPr sz="1733"/>
            </a:lvl9pPr>
          </a:lstStyle>
          <a:p>
            <a:r>
              <a:rPr lang="fr-FR" dirty="0"/>
              <a:t>Le nom du client</a:t>
            </a:r>
          </a:p>
          <a:p>
            <a:r>
              <a:rPr lang="fr-FR" dirty="0"/>
              <a:t>Votre nom + mail + tel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6903000" y="5949281"/>
            <a:ext cx="5472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À   :</a:t>
            </a:r>
          </a:p>
          <a:p>
            <a:r>
              <a:rPr lang="fr-FR" sz="1100" dirty="0"/>
              <a:t>De :</a:t>
            </a:r>
          </a:p>
        </p:txBody>
      </p:sp>
    </p:spTree>
    <p:extLst>
      <p:ext uri="{BB962C8B-B14F-4D97-AF65-F5344CB8AC3E}">
        <p14:creationId xmlns:p14="http://schemas.microsoft.com/office/powerpoint/2010/main" val="10036261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2">
          <p15:clr>
            <a:srgbClr val="FBAE40"/>
          </p15:clr>
        </p15:guide>
        <p15:guide id="3" pos="2186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rnier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632521C-9C45-49F1-B865-8F054D006DF6}"/>
              </a:ext>
            </a:extLst>
          </p:cNvPr>
          <p:cNvSpPr/>
          <p:nvPr/>
        </p:nvSpPr>
        <p:spPr>
          <a:xfrm>
            <a:off x="776536" y="6002124"/>
            <a:ext cx="8352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8254" indent="5862" algn="ctr">
              <a:buClr>
                <a:srgbClr val="FFFFFF"/>
              </a:buClr>
            </a:pPr>
            <a:r>
              <a:rPr lang="fr-FR" sz="1400" dirty="0">
                <a:solidFill>
                  <a:schemeClr val="bg1"/>
                </a:solidFill>
                <a:latin typeface="Calibri" panose="020F0502020204030204" pitchFamily="34" charset="0"/>
              </a:rPr>
              <a:t>« </a:t>
            </a:r>
            <a:r>
              <a:rPr lang="fr-FR" sz="1400" i="1" dirty="0">
                <a:solidFill>
                  <a:schemeClr val="bg1"/>
                </a:solidFill>
                <a:ea typeface="Tahoma" pitchFamily="34" charset="0"/>
              </a:rPr>
              <a:t>Rendre le monde intelligible pour agir aujourd’hui et imaginer demain. </a:t>
            </a:r>
            <a:r>
              <a:rPr lang="fr-FR" sz="1400" dirty="0">
                <a:solidFill>
                  <a:schemeClr val="bg1"/>
                </a:solidFill>
                <a:latin typeface="Calibri" panose="020F0502020204030204" pitchFamily="34" charset="0"/>
              </a:rPr>
              <a:t>» </a:t>
            </a:r>
          </a:p>
        </p:txBody>
      </p:sp>
    </p:spTree>
    <p:extLst>
      <p:ext uri="{BB962C8B-B14F-4D97-AF65-F5344CB8AC3E}">
        <p14:creationId xmlns:p14="http://schemas.microsoft.com/office/powerpoint/2010/main" val="13587867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Quanti INDIVID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/>
        </p:nvGrpSpPr>
        <p:grpSpPr>
          <a:xfrm>
            <a:off x="8769424" y="705128"/>
            <a:ext cx="942246" cy="637880"/>
            <a:chOff x="8769424" y="705128"/>
            <a:chExt cx="942246" cy="637880"/>
          </a:xfrm>
        </p:grpSpPr>
        <p:pic>
          <p:nvPicPr>
            <p:cNvPr id="18" name="Espace réservé du contenu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57456" y="705128"/>
              <a:ext cx="523381" cy="491500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8841512" y="1052736"/>
              <a:ext cx="720000" cy="144000"/>
            </a:xfrm>
            <a:prstGeom prst="rect">
              <a:avLst/>
            </a:prstGeom>
            <a:solidFill>
              <a:srgbClr val="13AF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8769424" y="1127564"/>
              <a:ext cx="9422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b="1" spc="330" baseline="0" dirty="0">
                  <a:solidFill>
                    <a:srgbClr val="13AFB7"/>
                  </a:solidFill>
                </a:rPr>
                <a:t>individus</a:t>
              </a: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9047609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rgbClr val="13AFB7"/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Libellé de la question posée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5" hasCustomPrompt="1"/>
          </p:nvPr>
        </p:nvSpPr>
        <p:spPr>
          <a:xfrm>
            <a:off x="8840788" y="1052513"/>
            <a:ext cx="720725" cy="144462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000" b="1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dirty="0"/>
              <a:t>Base</a:t>
            </a:r>
          </a:p>
        </p:txBody>
      </p:sp>
    </p:spTree>
    <p:extLst>
      <p:ext uri="{BB962C8B-B14F-4D97-AF65-F5344CB8AC3E}">
        <p14:creationId xmlns:p14="http://schemas.microsoft.com/office/powerpoint/2010/main" val="4093698583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Quanti ENTREPRIS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8776" y="715521"/>
            <a:ext cx="372736" cy="380667"/>
          </a:xfrm>
          <a:prstGeom prst="rect">
            <a:avLst/>
          </a:prstGeom>
        </p:spPr>
      </p:pic>
      <p:grpSp>
        <p:nvGrpSpPr>
          <p:cNvPr id="7" name="Groupe 6"/>
          <p:cNvGrpSpPr/>
          <p:nvPr/>
        </p:nvGrpSpPr>
        <p:grpSpPr>
          <a:xfrm>
            <a:off x="8769424" y="1052736"/>
            <a:ext cx="933589" cy="290272"/>
            <a:chOff x="8769424" y="1052736"/>
            <a:chExt cx="933589" cy="290272"/>
          </a:xfrm>
        </p:grpSpPr>
        <p:sp>
          <p:nvSpPr>
            <p:cNvPr id="15" name="Rectangle 14"/>
            <p:cNvSpPr/>
            <p:nvPr/>
          </p:nvSpPr>
          <p:spPr>
            <a:xfrm>
              <a:off x="8841512" y="1052736"/>
              <a:ext cx="720000" cy="144000"/>
            </a:xfrm>
            <a:prstGeom prst="rect">
              <a:avLst/>
            </a:prstGeom>
            <a:solidFill>
              <a:srgbClr val="13AF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8769424" y="1127564"/>
              <a:ext cx="93358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b="1" spc="190" baseline="0" dirty="0">
                  <a:solidFill>
                    <a:srgbClr val="13AFB7"/>
                  </a:solidFill>
                </a:rPr>
                <a:t>entreprises</a:t>
              </a: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9047609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rgbClr val="13AFB7"/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Libellé de la question posée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5" hasCustomPrompt="1"/>
          </p:nvPr>
        </p:nvSpPr>
        <p:spPr>
          <a:xfrm>
            <a:off x="8840788" y="1052513"/>
            <a:ext cx="720725" cy="144462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000" b="1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dirty="0"/>
              <a:t>Base</a:t>
            </a:r>
          </a:p>
        </p:txBody>
      </p:sp>
    </p:spTree>
    <p:extLst>
      <p:ext uri="{BB962C8B-B14F-4D97-AF65-F5344CB8AC3E}">
        <p14:creationId xmlns:p14="http://schemas.microsoft.com/office/powerpoint/2010/main" val="33616692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9047609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Sous-titre éventuel</a:t>
            </a:r>
          </a:p>
        </p:txBody>
      </p:sp>
    </p:spTree>
    <p:extLst>
      <p:ext uri="{BB962C8B-B14F-4D97-AF65-F5344CB8AC3E}">
        <p14:creationId xmlns:p14="http://schemas.microsoft.com/office/powerpoint/2010/main" val="1757857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LIBRE 2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4176465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Sous-titre éventuel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165840" y="6597107"/>
            <a:ext cx="473206" cy="288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>
                <a:solidFill>
                  <a:schemeClr val="bg1"/>
                </a:solidFill>
              </a:rPr>
              <a:t>pour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idx="15" hasCustomPrompt="1"/>
          </p:nvPr>
        </p:nvSpPr>
        <p:spPr>
          <a:xfrm>
            <a:off x="5264522" y="1700808"/>
            <a:ext cx="4176465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6658819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sans dispo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Sous-titre éventuel</a:t>
            </a:r>
          </a:p>
        </p:txBody>
      </p:sp>
    </p:spTree>
    <p:extLst>
      <p:ext uri="{BB962C8B-B14F-4D97-AF65-F5344CB8AC3E}">
        <p14:creationId xmlns:p14="http://schemas.microsoft.com/office/powerpoint/2010/main" val="1720432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69" userDrawn="1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2"/>
          <p:cNvSpPr/>
          <p:nvPr/>
        </p:nvSpPr>
        <p:spPr>
          <a:xfrm flipH="1">
            <a:off x="3152800" y="1934096"/>
            <a:ext cx="2965292" cy="3356992"/>
          </a:xfrm>
          <a:prstGeom prst="rect">
            <a:avLst/>
          </a:prstGeom>
          <a:solidFill>
            <a:srgbClr val="13AF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315" tIns="53657" rIns="107315" bIns="5365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2112" dirty="0"/>
          </a:p>
        </p:txBody>
      </p:sp>
      <p:sp>
        <p:nvSpPr>
          <p:cNvPr id="4" name="Rectangle 3"/>
          <p:cNvSpPr/>
          <p:nvPr/>
        </p:nvSpPr>
        <p:spPr>
          <a:xfrm>
            <a:off x="1384147" y="2565120"/>
            <a:ext cx="1512168" cy="432048"/>
          </a:xfrm>
          <a:prstGeom prst="rect">
            <a:avLst/>
          </a:prstGeom>
          <a:solidFill>
            <a:srgbClr val="BF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6321152" y="2520280"/>
            <a:ext cx="1512168" cy="43204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6374577" y="4228016"/>
            <a:ext cx="1512168" cy="432048"/>
          </a:xfrm>
          <a:prstGeom prst="rect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6360313" y="4811291"/>
            <a:ext cx="1512168" cy="432048"/>
          </a:xfrm>
          <a:prstGeom prst="rect">
            <a:avLst/>
          </a:prstGeom>
          <a:solidFill>
            <a:srgbClr val="D11E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384147" y="1934096"/>
            <a:ext cx="1512168" cy="4320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6321152" y="1966528"/>
            <a:ext cx="1512168" cy="432048"/>
          </a:xfrm>
          <a:prstGeom prst="rect">
            <a:avLst/>
          </a:prstGeom>
          <a:solidFill>
            <a:srgbClr val="00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354585" y="4859040"/>
            <a:ext cx="1512168" cy="432048"/>
          </a:xfrm>
          <a:prstGeom prst="rect">
            <a:avLst/>
          </a:prstGeom>
          <a:solidFill>
            <a:srgbClr val="66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1384147" y="4228016"/>
            <a:ext cx="1512168" cy="432048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467461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storytelling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696875" y="3429000"/>
            <a:ext cx="1535998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164249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storytelling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696875" y="3429000"/>
            <a:ext cx="171553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7609374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storytelling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696875" y="3429000"/>
            <a:ext cx="175721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2603461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ère 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88020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storytelling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696875" y="3429000"/>
            <a:ext cx="1712328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112614190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storytelling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696875" y="3429000"/>
            <a:ext cx="176683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50270787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storytelling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696875" y="3429000"/>
            <a:ext cx="177324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06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343211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storytelling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696875" y="3429000"/>
            <a:ext cx="1552028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30113667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storytelling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696875" y="3429000"/>
            <a:ext cx="176362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08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229928546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storytelling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696875" y="3429000"/>
            <a:ext cx="177324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09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40896711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storytelling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696875" y="3429000"/>
            <a:ext cx="1535998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121061486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itre storytelling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1432253" y="3429000"/>
            <a:ext cx="92845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93966665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hapitre storytelling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1432253" y="3429000"/>
            <a:ext cx="95090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160874068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pitre storytelling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1432253" y="3429000"/>
            <a:ext cx="92845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558476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laire ENJE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3440832" y="3997513"/>
            <a:ext cx="35501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CONTEXTE</a:t>
            </a:r>
          </a:p>
        </p:txBody>
      </p:sp>
    </p:spTree>
    <p:extLst>
      <p:ext uri="{BB962C8B-B14F-4D97-AF65-F5344CB8AC3E}">
        <p14:creationId xmlns:p14="http://schemas.microsoft.com/office/powerpoint/2010/main" val="38212484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40">
          <p15:clr>
            <a:srgbClr val="FBAE40"/>
          </p15:clr>
        </p15:guide>
        <p15:guide id="2" pos="2258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apitre storytelling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1432253" y="3429000"/>
            <a:ext cx="95090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104500609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hapitre storytelling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1432253" y="3429000"/>
            <a:ext cx="95090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230306622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3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300356991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Quanti INDIVID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 userDrawn="1"/>
        </p:nvGrpSpPr>
        <p:grpSpPr>
          <a:xfrm>
            <a:off x="8769424" y="705128"/>
            <a:ext cx="942246" cy="637880"/>
            <a:chOff x="8769424" y="705128"/>
            <a:chExt cx="942246" cy="637880"/>
          </a:xfrm>
        </p:grpSpPr>
        <p:pic>
          <p:nvPicPr>
            <p:cNvPr id="18" name="Espace réservé du contenu 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57456" y="705128"/>
              <a:ext cx="523381" cy="491500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 userDrawn="1"/>
          </p:nvSpPr>
          <p:spPr>
            <a:xfrm>
              <a:off x="8841512" y="1052736"/>
              <a:ext cx="720000" cy="144000"/>
            </a:xfrm>
            <a:prstGeom prst="rect">
              <a:avLst/>
            </a:prstGeom>
            <a:solidFill>
              <a:srgbClr val="13AF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ZoneTexte 3"/>
            <p:cNvSpPr txBox="1"/>
            <p:nvPr userDrawn="1"/>
          </p:nvSpPr>
          <p:spPr>
            <a:xfrm>
              <a:off x="8769424" y="1127564"/>
              <a:ext cx="9422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b="1" spc="330" baseline="0" dirty="0">
                  <a:solidFill>
                    <a:srgbClr val="13AFB7"/>
                  </a:solidFill>
                </a:rPr>
                <a:t>individus</a:t>
              </a: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9047609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rgbClr val="13AFB7"/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Libellé de la question posée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5" hasCustomPrompt="1"/>
          </p:nvPr>
        </p:nvSpPr>
        <p:spPr>
          <a:xfrm>
            <a:off x="8840788" y="1052513"/>
            <a:ext cx="720725" cy="144462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000" b="1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dirty="0"/>
              <a:t>Base</a:t>
            </a:r>
          </a:p>
        </p:txBody>
      </p:sp>
    </p:spTree>
    <p:extLst>
      <p:ext uri="{BB962C8B-B14F-4D97-AF65-F5344CB8AC3E}">
        <p14:creationId xmlns:p14="http://schemas.microsoft.com/office/powerpoint/2010/main" val="944389839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Quanti ENTREPRIS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776" y="715521"/>
            <a:ext cx="372736" cy="380667"/>
          </a:xfrm>
          <a:prstGeom prst="rect">
            <a:avLst/>
          </a:prstGeom>
        </p:spPr>
      </p:pic>
      <p:grpSp>
        <p:nvGrpSpPr>
          <p:cNvPr id="7" name="Groupe 6"/>
          <p:cNvGrpSpPr/>
          <p:nvPr userDrawn="1"/>
        </p:nvGrpSpPr>
        <p:grpSpPr>
          <a:xfrm>
            <a:off x="8769424" y="1052736"/>
            <a:ext cx="933589" cy="290272"/>
            <a:chOff x="8769424" y="1052736"/>
            <a:chExt cx="933589" cy="290272"/>
          </a:xfrm>
        </p:grpSpPr>
        <p:sp>
          <p:nvSpPr>
            <p:cNvPr id="15" name="Rectangle 14"/>
            <p:cNvSpPr/>
            <p:nvPr userDrawn="1"/>
          </p:nvSpPr>
          <p:spPr>
            <a:xfrm>
              <a:off x="8841512" y="1052736"/>
              <a:ext cx="720000" cy="144000"/>
            </a:xfrm>
            <a:prstGeom prst="rect">
              <a:avLst/>
            </a:prstGeom>
            <a:solidFill>
              <a:srgbClr val="13AF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ZoneTexte 3"/>
            <p:cNvSpPr txBox="1"/>
            <p:nvPr userDrawn="1"/>
          </p:nvSpPr>
          <p:spPr>
            <a:xfrm>
              <a:off x="8769424" y="1127564"/>
              <a:ext cx="93358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b="1" spc="190" baseline="0" dirty="0">
                  <a:solidFill>
                    <a:srgbClr val="13AFB7"/>
                  </a:solidFill>
                </a:rPr>
                <a:t>entreprises</a:t>
              </a: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9047609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rgbClr val="13AFB7"/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Libellé de la question posée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5" hasCustomPrompt="1"/>
          </p:nvPr>
        </p:nvSpPr>
        <p:spPr>
          <a:xfrm>
            <a:off x="8840788" y="1052513"/>
            <a:ext cx="720725" cy="144462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000" b="1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dirty="0"/>
              <a:t>Base</a:t>
            </a:r>
          </a:p>
        </p:txBody>
      </p:sp>
    </p:spTree>
    <p:extLst>
      <p:ext uri="{BB962C8B-B14F-4D97-AF65-F5344CB8AC3E}">
        <p14:creationId xmlns:p14="http://schemas.microsoft.com/office/powerpoint/2010/main" val="707986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9047609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Sous-titre éventuel</a:t>
            </a:r>
          </a:p>
        </p:txBody>
      </p:sp>
    </p:spTree>
    <p:extLst>
      <p:ext uri="{BB962C8B-B14F-4D97-AF65-F5344CB8AC3E}">
        <p14:creationId xmlns:p14="http://schemas.microsoft.com/office/powerpoint/2010/main" val="4539786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LIBRE 2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4176465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Sous-titre éventuel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1165840" y="6597107"/>
            <a:ext cx="473206" cy="288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>
                <a:solidFill>
                  <a:schemeClr val="bg1"/>
                </a:solidFill>
              </a:rPr>
              <a:t>pour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idx="15" hasCustomPrompt="1"/>
          </p:nvPr>
        </p:nvSpPr>
        <p:spPr>
          <a:xfrm>
            <a:off x="5264522" y="1700808"/>
            <a:ext cx="4176465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35782565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sans dispo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Sous-titre éventuel</a:t>
            </a:r>
          </a:p>
        </p:txBody>
      </p:sp>
    </p:spTree>
    <p:extLst>
      <p:ext uri="{BB962C8B-B14F-4D97-AF65-F5344CB8AC3E}">
        <p14:creationId xmlns:p14="http://schemas.microsoft.com/office/powerpoint/2010/main" val="1525110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2"/>
          <p:cNvSpPr/>
          <p:nvPr userDrawn="1"/>
        </p:nvSpPr>
        <p:spPr>
          <a:xfrm flipH="1">
            <a:off x="3152800" y="1934096"/>
            <a:ext cx="2965292" cy="3356992"/>
          </a:xfrm>
          <a:prstGeom prst="rect">
            <a:avLst/>
          </a:prstGeom>
          <a:solidFill>
            <a:srgbClr val="13AF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315" tIns="53657" rIns="107315" bIns="5365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2112" dirty="0"/>
          </a:p>
        </p:txBody>
      </p:sp>
      <p:sp>
        <p:nvSpPr>
          <p:cNvPr id="4" name="Rectangle 3"/>
          <p:cNvSpPr/>
          <p:nvPr userDrawn="1"/>
        </p:nvSpPr>
        <p:spPr>
          <a:xfrm>
            <a:off x="1384147" y="2565120"/>
            <a:ext cx="1512168" cy="432048"/>
          </a:xfrm>
          <a:prstGeom prst="rect">
            <a:avLst/>
          </a:prstGeom>
          <a:solidFill>
            <a:srgbClr val="BF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 userDrawn="1"/>
        </p:nvSpPr>
        <p:spPr>
          <a:xfrm>
            <a:off x="6321152" y="2520280"/>
            <a:ext cx="1512168" cy="43204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 userDrawn="1"/>
        </p:nvSpPr>
        <p:spPr>
          <a:xfrm>
            <a:off x="6374577" y="4228016"/>
            <a:ext cx="1512168" cy="432048"/>
          </a:xfrm>
          <a:prstGeom prst="rect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>
            <a:off x="6360313" y="4811291"/>
            <a:ext cx="1512168" cy="432048"/>
          </a:xfrm>
          <a:prstGeom prst="rect">
            <a:avLst/>
          </a:prstGeom>
          <a:solidFill>
            <a:srgbClr val="D11E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1384147" y="1934096"/>
            <a:ext cx="1512168" cy="4320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6321152" y="1966528"/>
            <a:ext cx="1512168" cy="432048"/>
          </a:xfrm>
          <a:prstGeom prst="rect">
            <a:avLst/>
          </a:prstGeom>
          <a:solidFill>
            <a:srgbClr val="00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 userDrawn="1"/>
        </p:nvSpPr>
        <p:spPr>
          <a:xfrm>
            <a:off x="1354585" y="4859040"/>
            <a:ext cx="1512168" cy="432048"/>
          </a:xfrm>
          <a:prstGeom prst="rect">
            <a:avLst/>
          </a:prstGeom>
          <a:solidFill>
            <a:srgbClr val="66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 userDrawn="1"/>
        </p:nvSpPr>
        <p:spPr>
          <a:xfrm>
            <a:off x="1384147" y="4228016"/>
            <a:ext cx="1512168" cy="432048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670816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5122" y="165101"/>
            <a:ext cx="8187928" cy="739775"/>
          </a:xfrm>
          <a:prstGeom prst="rect">
            <a:avLst/>
          </a:prstGeom>
        </p:spPr>
        <p:txBody>
          <a:bodyPr anchor="ctr" anchorCtr="0"/>
          <a:lstStyle>
            <a:lvl1pPr>
              <a:defRPr sz="2400" b="1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62120" y="1082675"/>
            <a:ext cx="8581760" cy="5013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957592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laire METHODOLOG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3440832" y="3997513"/>
            <a:ext cx="55315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MÉTHODOLOGIE</a:t>
            </a:r>
          </a:p>
        </p:txBody>
      </p:sp>
    </p:spTree>
    <p:extLst>
      <p:ext uri="{BB962C8B-B14F-4D97-AF65-F5344CB8AC3E}">
        <p14:creationId xmlns:p14="http://schemas.microsoft.com/office/powerpoint/2010/main" val="30503485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99">
          <p15:clr>
            <a:srgbClr val="FBAE40"/>
          </p15:clr>
        </p15:guide>
        <p15:guide id="2" pos="2258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callaire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3564816" y="4171593"/>
            <a:ext cx="6341183" cy="64807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6000" b="1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fr-FR" dirty="0"/>
              <a:t>TITRE DE LA PARTIE</a:t>
            </a:r>
          </a:p>
        </p:txBody>
      </p:sp>
    </p:spTree>
    <p:extLst>
      <p:ext uri="{BB962C8B-B14F-4D97-AF65-F5344CB8AC3E}">
        <p14:creationId xmlns:p14="http://schemas.microsoft.com/office/powerpoint/2010/main" val="350659282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301475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callaire METHODOLOG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 userDrawn="1"/>
        </p:nvSpPr>
        <p:spPr>
          <a:xfrm>
            <a:off x="3440832" y="3997513"/>
            <a:ext cx="55315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MÉTHODOLOGIE</a:t>
            </a:r>
          </a:p>
        </p:txBody>
      </p:sp>
    </p:spTree>
    <p:extLst>
      <p:ext uri="{BB962C8B-B14F-4D97-AF65-F5344CB8AC3E}">
        <p14:creationId xmlns:p14="http://schemas.microsoft.com/office/powerpoint/2010/main" val="1344799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99">
          <p15:clr>
            <a:srgbClr val="FBAE40"/>
          </p15:clr>
        </p15:guide>
        <p15:guide id="2" pos="2258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2950" y="1082675"/>
            <a:ext cx="8420100" cy="5013325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>
                  <a:lumMod val="75000"/>
                </a:schemeClr>
              </a:buClr>
              <a:buFont typeface="Wingdings" pitchFamily="2" charset="2"/>
              <a:buChar char="n"/>
              <a:defRPr sz="1400"/>
            </a:lvl1pPr>
            <a:lvl2pPr marL="742950" indent="-285750">
              <a:buClr>
                <a:schemeClr val="accent1">
                  <a:lumMod val="50000"/>
                </a:schemeClr>
              </a:buClr>
              <a:buFont typeface="Wingdings 3" pitchFamily="18" charset="2"/>
              <a:buChar char=""/>
              <a:defRPr sz="1400"/>
            </a:lvl2pPr>
            <a:lvl3pPr>
              <a:buClr>
                <a:schemeClr val="accent1">
                  <a:lumMod val="25000"/>
                </a:schemeClr>
              </a:buClr>
              <a:defRPr sz="1400"/>
            </a:lvl3pPr>
            <a:lvl4pPr>
              <a:buClr>
                <a:schemeClr val="accent1">
                  <a:lumMod val="50000"/>
                </a:schemeClr>
              </a:buClr>
              <a:defRPr sz="1400"/>
            </a:lvl4pPr>
            <a:lvl5pPr>
              <a:defRPr sz="1400"/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78337831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Quanti INDIVID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/>
        </p:nvGrpSpPr>
        <p:grpSpPr>
          <a:xfrm>
            <a:off x="8769424" y="705128"/>
            <a:ext cx="942246" cy="637880"/>
            <a:chOff x="8769424" y="705128"/>
            <a:chExt cx="942246" cy="637880"/>
          </a:xfrm>
        </p:grpSpPr>
        <p:pic>
          <p:nvPicPr>
            <p:cNvPr id="18" name="Espace réservé du contenu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57456" y="705128"/>
              <a:ext cx="523381" cy="491500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8841512" y="1052736"/>
              <a:ext cx="720000" cy="144000"/>
            </a:xfrm>
            <a:prstGeom prst="rect">
              <a:avLst/>
            </a:prstGeom>
            <a:solidFill>
              <a:srgbClr val="13AF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8769424" y="1127564"/>
              <a:ext cx="9422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b="1" spc="330" baseline="0" dirty="0">
                  <a:solidFill>
                    <a:srgbClr val="13AFB7"/>
                  </a:solidFill>
                </a:rPr>
                <a:t>individus</a:t>
              </a: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9047609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rgbClr val="13AFB7"/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Libellé de la question posée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5" hasCustomPrompt="1"/>
          </p:nvPr>
        </p:nvSpPr>
        <p:spPr>
          <a:xfrm>
            <a:off x="8840788" y="1052513"/>
            <a:ext cx="720725" cy="144462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000" b="1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dirty="0"/>
              <a:t>Base</a:t>
            </a:r>
          </a:p>
        </p:txBody>
      </p:sp>
    </p:spTree>
    <p:extLst>
      <p:ext uri="{BB962C8B-B14F-4D97-AF65-F5344CB8AC3E}">
        <p14:creationId xmlns:p14="http://schemas.microsoft.com/office/powerpoint/2010/main" val="3134845501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Quanti ENTREPRIS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776" y="715521"/>
            <a:ext cx="372736" cy="380667"/>
          </a:xfrm>
          <a:prstGeom prst="rect">
            <a:avLst/>
          </a:prstGeom>
        </p:spPr>
      </p:pic>
      <p:grpSp>
        <p:nvGrpSpPr>
          <p:cNvPr id="7" name="Groupe 6"/>
          <p:cNvGrpSpPr/>
          <p:nvPr/>
        </p:nvGrpSpPr>
        <p:grpSpPr>
          <a:xfrm>
            <a:off x="8769424" y="1052736"/>
            <a:ext cx="933589" cy="290272"/>
            <a:chOff x="8769424" y="1052736"/>
            <a:chExt cx="933589" cy="290272"/>
          </a:xfrm>
        </p:grpSpPr>
        <p:sp>
          <p:nvSpPr>
            <p:cNvPr id="15" name="Rectangle 14"/>
            <p:cNvSpPr/>
            <p:nvPr/>
          </p:nvSpPr>
          <p:spPr>
            <a:xfrm>
              <a:off x="8841512" y="1052736"/>
              <a:ext cx="720000" cy="144000"/>
            </a:xfrm>
            <a:prstGeom prst="rect">
              <a:avLst/>
            </a:prstGeom>
            <a:solidFill>
              <a:srgbClr val="13AF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8769424" y="1127564"/>
              <a:ext cx="93358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b="1" spc="190" baseline="0" dirty="0">
                  <a:solidFill>
                    <a:srgbClr val="13AFB7"/>
                  </a:solidFill>
                </a:rPr>
                <a:t>entreprises</a:t>
              </a: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9047609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rgbClr val="13AFB7"/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Libellé de la question posée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5" hasCustomPrompt="1"/>
          </p:nvPr>
        </p:nvSpPr>
        <p:spPr>
          <a:xfrm>
            <a:off x="8840788" y="1052513"/>
            <a:ext cx="720725" cy="144462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000" b="1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dirty="0"/>
              <a:t>Base</a:t>
            </a:r>
          </a:p>
        </p:txBody>
      </p:sp>
    </p:spTree>
    <p:extLst>
      <p:ext uri="{BB962C8B-B14F-4D97-AF65-F5344CB8AC3E}">
        <p14:creationId xmlns:p14="http://schemas.microsoft.com/office/powerpoint/2010/main" val="237477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9047609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Sous-titre éventuel</a:t>
            </a:r>
          </a:p>
        </p:txBody>
      </p:sp>
    </p:spTree>
    <p:extLst>
      <p:ext uri="{BB962C8B-B14F-4D97-AF65-F5344CB8AC3E}">
        <p14:creationId xmlns:p14="http://schemas.microsoft.com/office/powerpoint/2010/main" val="16388433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LIBRE 2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4176465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Sous-titre éventuel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165840" y="6597107"/>
            <a:ext cx="473206" cy="288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>
                <a:solidFill>
                  <a:schemeClr val="bg1"/>
                </a:solidFill>
              </a:rPr>
              <a:t>pour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idx="15" hasCustomPrompt="1"/>
          </p:nvPr>
        </p:nvSpPr>
        <p:spPr>
          <a:xfrm>
            <a:off x="5264522" y="1700808"/>
            <a:ext cx="4176465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25783093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sans dispo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Sous-titre éventuel</a:t>
            </a:r>
          </a:p>
        </p:txBody>
      </p:sp>
    </p:spTree>
    <p:extLst>
      <p:ext uri="{BB962C8B-B14F-4D97-AF65-F5344CB8AC3E}">
        <p14:creationId xmlns:p14="http://schemas.microsoft.com/office/powerpoint/2010/main" val="5934062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2"/>
          <p:cNvSpPr/>
          <p:nvPr/>
        </p:nvSpPr>
        <p:spPr>
          <a:xfrm flipH="1">
            <a:off x="3152800" y="1934096"/>
            <a:ext cx="2965292" cy="3356992"/>
          </a:xfrm>
          <a:prstGeom prst="rect">
            <a:avLst/>
          </a:prstGeom>
          <a:solidFill>
            <a:srgbClr val="13AF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315" tIns="53657" rIns="107315" bIns="5365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2112" dirty="0"/>
          </a:p>
        </p:txBody>
      </p:sp>
      <p:sp>
        <p:nvSpPr>
          <p:cNvPr id="4" name="Rectangle 3"/>
          <p:cNvSpPr/>
          <p:nvPr/>
        </p:nvSpPr>
        <p:spPr>
          <a:xfrm>
            <a:off x="1384147" y="2565120"/>
            <a:ext cx="1512168" cy="432048"/>
          </a:xfrm>
          <a:prstGeom prst="rect">
            <a:avLst/>
          </a:prstGeom>
          <a:solidFill>
            <a:srgbClr val="BF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6321152" y="2520280"/>
            <a:ext cx="1512168" cy="43204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6374577" y="4228016"/>
            <a:ext cx="1512168" cy="432048"/>
          </a:xfrm>
          <a:prstGeom prst="rect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6360313" y="4811291"/>
            <a:ext cx="1512168" cy="432048"/>
          </a:xfrm>
          <a:prstGeom prst="rect">
            <a:avLst/>
          </a:prstGeom>
          <a:solidFill>
            <a:srgbClr val="D11E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384147" y="1934096"/>
            <a:ext cx="1512168" cy="4320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6321152" y="1966528"/>
            <a:ext cx="1512168" cy="432048"/>
          </a:xfrm>
          <a:prstGeom prst="rect">
            <a:avLst/>
          </a:prstGeom>
          <a:solidFill>
            <a:srgbClr val="00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1354585" y="4859040"/>
            <a:ext cx="1512168" cy="432048"/>
          </a:xfrm>
          <a:prstGeom prst="rect">
            <a:avLst/>
          </a:prstGeom>
          <a:solidFill>
            <a:srgbClr val="66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1384147" y="4228016"/>
            <a:ext cx="1512168" cy="432048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6014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laire ANALY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3512840" y="3997513"/>
            <a:ext cx="35887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RESULTATS</a:t>
            </a:r>
          </a:p>
        </p:txBody>
      </p:sp>
    </p:spTree>
    <p:extLst>
      <p:ext uri="{BB962C8B-B14F-4D97-AF65-F5344CB8AC3E}">
        <p14:creationId xmlns:p14="http://schemas.microsoft.com/office/powerpoint/2010/main" val="2267257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99">
          <p15:clr>
            <a:srgbClr val="FBAE40"/>
          </p15:clr>
        </p15:guide>
        <p15:guide id="2" pos="2258">
          <p15:clr>
            <a:srgbClr val="FBAE40"/>
          </p15:clr>
        </p15:guide>
      </p15:sldGuideLst>
    </p:ext>
  </p:extLs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u_SANS DISPO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806457" y="286153"/>
            <a:ext cx="8782784" cy="566707"/>
          </a:xfrm>
          <a:prstGeom prst="rect">
            <a:avLst/>
          </a:prstGeom>
        </p:spPr>
        <p:txBody>
          <a:bodyPr wrap="square" anchor="t"/>
          <a:lstStyle>
            <a:lvl1pPr>
              <a:defRPr sz="3033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</p:spTree>
    <p:extLst>
      <p:ext uri="{BB962C8B-B14F-4D97-AF65-F5344CB8AC3E}">
        <p14:creationId xmlns:p14="http://schemas.microsoft.com/office/powerpoint/2010/main" val="188799597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hapitre storytelling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656741" y="4293518"/>
            <a:ext cx="59436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600" b="1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TITRE STORYTELLING DU CHAPITRE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96875" y="3429000"/>
            <a:ext cx="1535998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500" dirty="0">
                <a:latin typeface="Impact" panose="020B080603090205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4" name="Titre 1"/>
          <p:cNvSpPr>
            <a:spLocks noGrp="1"/>
          </p:cNvSpPr>
          <p:nvPr>
            <p:ph type="ctrTitle" hasCustomPrompt="1"/>
          </p:nvPr>
        </p:nvSpPr>
        <p:spPr>
          <a:xfrm>
            <a:off x="4953000" y="837059"/>
            <a:ext cx="4617516" cy="57571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 dirty="0"/>
              <a:t>LE TITRE DE L’ÉTUDE</a:t>
            </a:r>
          </a:p>
        </p:txBody>
      </p:sp>
    </p:spTree>
    <p:extLst>
      <p:ext uri="{BB962C8B-B14F-4D97-AF65-F5344CB8AC3E}">
        <p14:creationId xmlns:p14="http://schemas.microsoft.com/office/powerpoint/2010/main" val="37514355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ntenu sans dispo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1" y="286153"/>
            <a:ext cx="8543925" cy="566707"/>
          </a:xfrm>
          <a:prstGeom prst="rect">
            <a:avLst/>
          </a:prstGeom>
        </p:spPr>
        <p:txBody>
          <a:bodyPr wrap="square" anchor="ctr"/>
          <a:lstStyle>
            <a:lvl1pPr>
              <a:defRPr sz="2275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Sous-titre éventuel</a:t>
            </a:r>
          </a:p>
        </p:txBody>
      </p:sp>
    </p:spTree>
    <p:extLst>
      <p:ext uri="{BB962C8B-B14F-4D97-AF65-F5344CB8AC3E}">
        <p14:creationId xmlns:p14="http://schemas.microsoft.com/office/powerpoint/2010/main" val="40427074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u_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806457" y="286153"/>
            <a:ext cx="8782784" cy="566707"/>
          </a:xfrm>
          <a:prstGeom prst="rect">
            <a:avLst/>
          </a:prstGeom>
        </p:spPr>
        <p:txBody>
          <a:bodyPr wrap="square" anchor="t"/>
          <a:lstStyle>
            <a:lvl1pPr>
              <a:defRPr sz="3033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396910" y="1700810"/>
            <a:ext cx="9192330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733" baseline="0"/>
            </a:lvl1pPr>
            <a:lvl2pPr marL="366339" indent="-185749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517"/>
            </a:lvl2pPr>
            <a:lvl3pPr marL="581758" indent="-185749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517"/>
            </a:lvl3pPr>
            <a:lvl4pPr marL="797175" indent="-185749" algn="just" defTabSz="797175">
              <a:buClr>
                <a:srgbClr val="C00000"/>
              </a:buClr>
              <a:buFont typeface="Calibri" panose="020F0502020204030204" pitchFamily="34" charset="0"/>
              <a:buChar char="-"/>
              <a:defRPr sz="1517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379110180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Quanti INDIVID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/>
        </p:nvGrpSpPr>
        <p:grpSpPr>
          <a:xfrm>
            <a:off x="8769424" y="705128"/>
            <a:ext cx="942246" cy="637880"/>
            <a:chOff x="8769424" y="705128"/>
            <a:chExt cx="942246" cy="637880"/>
          </a:xfrm>
        </p:grpSpPr>
        <p:pic>
          <p:nvPicPr>
            <p:cNvPr id="18" name="Espace réservé du contenu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57456" y="705128"/>
              <a:ext cx="523381" cy="491500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8841512" y="1052736"/>
              <a:ext cx="720000" cy="144000"/>
            </a:xfrm>
            <a:prstGeom prst="rect">
              <a:avLst/>
            </a:prstGeom>
            <a:solidFill>
              <a:srgbClr val="13AF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8769424" y="1127564"/>
              <a:ext cx="9422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b="1" spc="330" baseline="0" dirty="0">
                  <a:solidFill>
                    <a:srgbClr val="13AFB7"/>
                  </a:solidFill>
                </a:rPr>
                <a:t>individus</a:t>
              </a: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9047609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rgbClr val="13AFB7"/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Libellé de la question posée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5" hasCustomPrompt="1"/>
          </p:nvPr>
        </p:nvSpPr>
        <p:spPr>
          <a:xfrm>
            <a:off x="8840788" y="1052513"/>
            <a:ext cx="720725" cy="144462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000" b="1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dirty="0"/>
              <a:t>Base</a:t>
            </a:r>
          </a:p>
        </p:txBody>
      </p:sp>
    </p:spTree>
    <p:extLst>
      <p:ext uri="{BB962C8B-B14F-4D97-AF65-F5344CB8AC3E}">
        <p14:creationId xmlns:p14="http://schemas.microsoft.com/office/powerpoint/2010/main" val="1458664058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Quanti ENTREPRIS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776" y="715521"/>
            <a:ext cx="372736" cy="380667"/>
          </a:xfrm>
          <a:prstGeom prst="rect">
            <a:avLst/>
          </a:prstGeom>
        </p:spPr>
      </p:pic>
      <p:grpSp>
        <p:nvGrpSpPr>
          <p:cNvPr id="7" name="Groupe 6"/>
          <p:cNvGrpSpPr/>
          <p:nvPr/>
        </p:nvGrpSpPr>
        <p:grpSpPr>
          <a:xfrm>
            <a:off x="8769424" y="1052736"/>
            <a:ext cx="933589" cy="290272"/>
            <a:chOff x="8769424" y="1052736"/>
            <a:chExt cx="933589" cy="290272"/>
          </a:xfrm>
        </p:grpSpPr>
        <p:sp>
          <p:nvSpPr>
            <p:cNvPr id="15" name="Rectangle 14"/>
            <p:cNvSpPr/>
            <p:nvPr/>
          </p:nvSpPr>
          <p:spPr>
            <a:xfrm>
              <a:off x="8841512" y="1052736"/>
              <a:ext cx="720000" cy="144000"/>
            </a:xfrm>
            <a:prstGeom prst="rect">
              <a:avLst/>
            </a:prstGeom>
            <a:solidFill>
              <a:srgbClr val="13AF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8769424" y="1127564"/>
              <a:ext cx="93358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b="1" spc="190" baseline="0" dirty="0">
                  <a:solidFill>
                    <a:srgbClr val="13AFB7"/>
                  </a:solidFill>
                </a:rPr>
                <a:t>entreprises</a:t>
              </a: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9047609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rgbClr val="13AFB7"/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Libellé de la question posée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5" hasCustomPrompt="1"/>
          </p:nvPr>
        </p:nvSpPr>
        <p:spPr>
          <a:xfrm>
            <a:off x="8840788" y="1052513"/>
            <a:ext cx="720725" cy="144462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000" b="1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dirty="0"/>
              <a:t>Base</a:t>
            </a:r>
          </a:p>
        </p:txBody>
      </p:sp>
    </p:spTree>
    <p:extLst>
      <p:ext uri="{BB962C8B-B14F-4D97-AF65-F5344CB8AC3E}">
        <p14:creationId xmlns:p14="http://schemas.microsoft.com/office/powerpoint/2010/main" val="15592120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9047609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Sous-titre éventuel</a:t>
            </a:r>
          </a:p>
        </p:txBody>
      </p:sp>
    </p:spTree>
    <p:extLst>
      <p:ext uri="{BB962C8B-B14F-4D97-AF65-F5344CB8AC3E}">
        <p14:creationId xmlns:p14="http://schemas.microsoft.com/office/powerpoint/2010/main" val="4365417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LIBRE 2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4176465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Sous-titre éventuel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165840" y="6597107"/>
            <a:ext cx="473206" cy="288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>
                <a:solidFill>
                  <a:schemeClr val="bg1"/>
                </a:solidFill>
              </a:rPr>
              <a:t>pour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idx="15" hasCustomPrompt="1"/>
          </p:nvPr>
        </p:nvSpPr>
        <p:spPr>
          <a:xfrm>
            <a:off x="5264522" y="1700808"/>
            <a:ext cx="4176465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22153250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sans dispo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Sous-titre éventuel</a:t>
            </a:r>
          </a:p>
        </p:txBody>
      </p:sp>
    </p:spTree>
    <p:extLst>
      <p:ext uri="{BB962C8B-B14F-4D97-AF65-F5344CB8AC3E}">
        <p14:creationId xmlns:p14="http://schemas.microsoft.com/office/powerpoint/2010/main" val="3883974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2"/>
          <p:cNvSpPr/>
          <p:nvPr/>
        </p:nvSpPr>
        <p:spPr>
          <a:xfrm flipH="1">
            <a:off x="3152800" y="1934096"/>
            <a:ext cx="2965292" cy="3356992"/>
          </a:xfrm>
          <a:prstGeom prst="rect">
            <a:avLst/>
          </a:prstGeom>
          <a:solidFill>
            <a:srgbClr val="13AF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315" tIns="53657" rIns="107315" bIns="5365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2112" dirty="0"/>
          </a:p>
        </p:txBody>
      </p:sp>
      <p:sp>
        <p:nvSpPr>
          <p:cNvPr id="4" name="Rectangle 3"/>
          <p:cNvSpPr/>
          <p:nvPr/>
        </p:nvSpPr>
        <p:spPr>
          <a:xfrm>
            <a:off x="1384147" y="2565120"/>
            <a:ext cx="1512168" cy="432048"/>
          </a:xfrm>
          <a:prstGeom prst="rect">
            <a:avLst/>
          </a:prstGeom>
          <a:solidFill>
            <a:srgbClr val="BF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6321152" y="2520280"/>
            <a:ext cx="1512168" cy="43204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6374577" y="4228016"/>
            <a:ext cx="1512168" cy="432048"/>
          </a:xfrm>
          <a:prstGeom prst="rect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6360313" y="4811291"/>
            <a:ext cx="1512168" cy="432048"/>
          </a:xfrm>
          <a:prstGeom prst="rect">
            <a:avLst/>
          </a:prstGeom>
          <a:solidFill>
            <a:srgbClr val="D11E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384147" y="1934096"/>
            <a:ext cx="1512168" cy="4320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6321152" y="1966528"/>
            <a:ext cx="1512168" cy="432048"/>
          </a:xfrm>
          <a:prstGeom prst="rect">
            <a:avLst/>
          </a:prstGeom>
          <a:solidFill>
            <a:srgbClr val="00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1354585" y="4859040"/>
            <a:ext cx="1512168" cy="432048"/>
          </a:xfrm>
          <a:prstGeom prst="rect">
            <a:avLst/>
          </a:prstGeom>
          <a:solidFill>
            <a:srgbClr val="66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1384147" y="4228016"/>
            <a:ext cx="1512168" cy="432048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125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laire SYNTH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3483846" y="3997513"/>
            <a:ext cx="34133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SYNTHÈSE</a:t>
            </a:r>
          </a:p>
        </p:txBody>
      </p:sp>
    </p:spTree>
    <p:extLst>
      <p:ext uri="{BB962C8B-B14F-4D97-AF65-F5344CB8AC3E}">
        <p14:creationId xmlns:p14="http://schemas.microsoft.com/office/powerpoint/2010/main" val="531109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99">
          <p15:clr>
            <a:srgbClr val="FBAE40"/>
          </p15:clr>
        </p15:guide>
        <p15:guide id="2" pos="2258">
          <p15:clr>
            <a:srgbClr val="FBAE40"/>
          </p15:clr>
        </p15:guide>
      </p15:sldGuideLst>
    </p:ext>
  </p:extLs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Quanti INDIVID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9047609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rgbClr val="13AFB7"/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Libellé de la question posée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5" hasCustomPrompt="1"/>
          </p:nvPr>
        </p:nvSpPr>
        <p:spPr>
          <a:xfrm>
            <a:off x="8840788" y="1052513"/>
            <a:ext cx="720725" cy="144462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000" b="1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dirty="0"/>
              <a:t>Base</a:t>
            </a:r>
          </a:p>
        </p:txBody>
      </p:sp>
    </p:spTree>
    <p:extLst>
      <p:ext uri="{BB962C8B-B14F-4D97-AF65-F5344CB8AC3E}">
        <p14:creationId xmlns:p14="http://schemas.microsoft.com/office/powerpoint/2010/main" val="3479382784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Quanti ENTREPRIS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9047609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rgbClr val="13AFB7"/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Libellé de la question posée</a:t>
            </a:r>
          </a:p>
        </p:txBody>
      </p:sp>
    </p:spTree>
    <p:extLst>
      <p:ext uri="{BB962C8B-B14F-4D97-AF65-F5344CB8AC3E}">
        <p14:creationId xmlns:p14="http://schemas.microsoft.com/office/powerpoint/2010/main" val="2225237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9047609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Sous-titre éventuel</a:t>
            </a:r>
          </a:p>
        </p:txBody>
      </p:sp>
    </p:spTree>
    <p:extLst>
      <p:ext uri="{BB962C8B-B14F-4D97-AF65-F5344CB8AC3E}">
        <p14:creationId xmlns:p14="http://schemas.microsoft.com/office/powerpoint/2010/main" val="1720271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LIBRE 2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88503" y="1700808"/>
            <a:ext cx="4176465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Sous-titre éventuel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1165840" y="6597107"/>
            <a:ext cx="473206" cy="288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>
                <a:solidFill>
                  <a:schemeClr val="bg1"/>
                </a:solidFill>
              </a:rPr>
              <a:t>pour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idx="15" hasCustomPrompt="1"/>
          </p:nvPr>
        </p:nvSpPr>
        <p:spPr>
          <a:xfrm>
            <a:off x="5264522" y="1700808"/>
            <a:ext cx="4176465" cy="4476155"/>
          </a:xfrm>
          <a:prstGeom prst="rect">
            <a:avLst/>
          </a:prstGeom>
        </p:spPr>
        <p:txBody>
          <a:bodyPr/>
          <a:lstStyle>
            <a:lvl1pPr algn="just">
              <a:buClr>
                <a:srgbClr val="C00000"/>
              </a:buClr>
              <a:buSzPct val="115000"/>
              <a:defRPr sz="1800" baseline="0"/>
            </a:lvl1pPr>
            <a:lvl2pPr marL="450850" indent="-228600" algn="just">
              <a:buClr>
                <a:srgbClr val="C00000"/>
              </a:buClr>
              <a:buSzPct val="80000"/>
              <a:buFont typeface="Champagne &amp; Limousines" panose="020B0502020202020204" pitchFamily="34" charset="0"/>
              <a:buChar char="►"/>
              <a:defRPr sz="1600"/>
            </a:lvl2pPr>
            <a:lvl3pPr marL="715963" indent="-228600" algn="just">
              <a:buClr>
                <a:srgbClr val="F17D77"/>
              </a:buClr>
              <a:buSzPct val="80000"/>
              <a:buFont typeface="Webdings" panose="05030102010509060703" pitchFamily="18" charset="2"/>
              <a:buChar char="8"/>
              <a:defRPr sz="1400"/>
            </a:lvl3pPr>
            <a:lvl4pPr marL="981075" indent="-228600" algn="just" defTabSz="981075">
              <a:buClr>
                <a:srgbClr val="C00000"/>
              </a:buClr>
              <a:buFont typeface="Calibri" panose="020F0502020204030204" pitchFamily="34" charset="0"/>
              <a:buChar char="-"/>
              <a:defRPr sz="1200"/>
            </a:lvl4pPr>
            <a:lvl5pPr algn="just">
              <a:defRPr/>
            </a:lvl5pPr>
          </a:lstStyle>
          <a:p>
            <a:pPr lvl="0"/>
            <a:r>
              <a:rPr lang="fr-FR" dirty="0"/>
              <a:t>Texte 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42511259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sans dispo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92560" y="286152"/>
            <a:ext cx="8543925" cy="566706"/>
          </a:xfrm>
          <a:prstGeom prst="rect">
            <a:avLst/>
          </a:prstGeom>
        </p:spPr>
        <p:txBody>
          <a:bodyPr wrap="square" anchor="ctr"/>
          <a:lstStyle>
            <a:lvl1pPr>
              <a:defRPr sz="2800" b="1" baseline="0">
                <a:latin typeface="+mn-lt"/>
              </a:defRPr>
            </a:lvl1pPr>
          </a:lstStyle>
          <a:p>
            <a:r>
              <a:rPr lang="fr-FR" dirty="0"/>
              <a:t>Titre </a:t>
            </a:r>
            <a:r>
              <a:rPr lang="fr-FR" dirty="0" err="1"/>
              <a:t>storytelling</a:t>
            </a:r>
            <a:r>
              <a:rPr lang="fr-FR" dirty="0"/>
              <a:t> du slide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992189" y="980728"/>
            <a:ext cx="7705228" cy="431800"/>
          </a:xfrm>
          <a:prstGeom prst="rect">
            <a:avLst/>
          </a:prstGeom>
        </p:spPr>
        <p:txBody>
          <a:bodyPr wrap="square"/>
          <a:lstStyle>
            <a:lvl1pPr marL="0" indent="0"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rgbClr val="13AFB7"/>
                </a:solidFill>
              </a:defRPr>
            </a:lvl2pPr>
            <a:lvl3pPr>
              <a:defRPr>
                <a:solidFill>
                  <a:srgbClr val="13AFB7"/>
                </a:solidFill>
              </a:defRPr>
            </a:lvl3pPr>
            <a:lvl4pPr>
              <a:defRPr>
                <a:solidFill>
                  <a:srgbClr val="13AFB7"/>
                </a:solidFill>
              </a:defRPr>
            </a:lvl4pPr>
            <a:lvl5pPr>
              <a:defRPr>
                <a:solidFill>
                  <a:srgbClr val="13AFB7"/>
                </a:solidFill>
              </a:defRPr>
            </a:lvl5pPr>
          </a:lstStyle>
          <a:p>
            <a:pPr lvl="0"/>
            <a:r>
              <a:rPr lang="fr-FR" dirty="0"/>
              <a:t>Sous-titre éventuel</a:t>
            </a:r>
          </a:p>
        </p:txBody>
      </p:sp>
    </p:spTree>
    <p:extLst>
      <p:ext uri="{BB962C8B-B14F-4D97-AF65-F5344CB8AC3E}">
        <p14:creationId xmlns:p14="http://schemas.microsoft.com/office/powerpoint/2010/main" val="22464780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7">
          <p15:clr>
            <a:srgbClr val="FBAE40"/>
          </p15:clr>
        </p15:guide>
        <p15:guide id="2" pos="398">
          <p15:clr>
            <a:srgbClr val="FBAE40"/>
          </p15:clr>
        </p15:guide>
      </p15:sldGuideLst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2"/>
          <p:cNvSpPr/>
          <p:nvPr userDrawn="1"/>
        </p:nvSpPr>
        <p:spPr>
          <a:xfrm flipH="1">
            <a:off x="3152800" y="1934096"/>
            <a:ext cx="2965292" cy="3356992"/>
          </a:xfrm>
          <a:prstGeom prst="rect">
            <a:avLst/>
          </a:prstGeom>
          <a:solidFill>
            <a:srgbClr val="13AF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315" tIns="53657" rIns="107315" bIns="5365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2112" dirty="0"/>
          </a:p>
        </p:txBody>
      </p:sp>
      <p:sp>
        <p:nvSpPr>
          <p:cNvPr id="4" name="Rectangle 3"/>
          <p:cNvSpPr/>
          <p:nvPr userDrawn="1"/>
        </p:nvSpPr>
        <p:spPr>
          <a:xfrm>
            <a:off x="1384147" y="2565120"/>
            <a:ext cx="1512168" cy="432048"/>
          </a:xfrm>
          <a:prstGeom prst="rect">
            <a:avLst/>
          </a:prstGeom>
          <a:solidFill>
            <a:srgbClr val="BF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 userDrawn="1"/>
        </p:nvSpPr>
        <p:spPr>
          <a:xfrm>
            <a:off x="6321152" y="2520280"/>
            <a:ext cx="1512168" cy="43204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 userDrawn="1"/>
        </p:nvSpPr>
        <p:spPr>
          <a:xfrm>
            <a:off x="6374577" y="4228016"/>
            <a:ext cx="1512168" cy="432048"/>
          </a:xfrm>
          <a:prstGeom prst="rect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>
            <a:off x="6360313" y="4811291"/>
            <a:ext cx="1512168" cy="432048"/>
          </a:xfrm>
          <a:prstGeom prst="rect">
            <a:avLst/>
          </a:prstGeom>
          <a:solidFill>
            <a:srgbClr val="D11E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1384147" y="1934096"/>
            <a:ext cx="1512168" cy="4320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6321152" y="1966528"/>
            <a:ext cx="1512168" cy="432048"/>
          </a:xfrm>
          <a:prstGeom prst="rect">
            <a:avLst/>
          </a:prstGeom>
          <a:solidFill>
            <a:srgbClr val="00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 userDrawn="1"/>
        </p:nvSpPr>
        <p:spPr>
          <a:xfrm>
            <a:off x="1354585" y="4859040"/>
            <a:ext cx="1512168" cy="432048"/>
          </a:xfrm>
          <a:prstGeom prst="rect">
            <a:avLst/>
          </a:prstGeom>
          <a:solidFill>
            <a:srgbClr val="66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 userDrawn="1"/>
        </p:nvSpPr>
        <p:spPr>
          <a:xfrm>
            <a:off x="1384147" y="4228016"/>
            <a:ext cx="1512168" cy="432048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5486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theme" Target="../theme/theme10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image" Target="../media/image11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86.xml"/><Relationship Id="rId7" Type="http://schemas.openxmlformats.org/officeDocument/2006/relationships/theme" Target="../theme/theme11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8.xml"/><Relationship Id="rId10" Type="http://schemas.openxmlformats.org/officeDocument/2006/relationships/image" Target="../media/image12.png"/><Relationship Id="rId4" Type="http://schemas.openxmlformats.org/officeDocument/2006/relationships/slideLayout" Target="../slideLayouts/slideLayout87.xml"/><Relationship Id="rId9" Type="http://schemas.openxmlformats.org/officeDocument/2006/relationships/image" Target="../media/image5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92.xml"/><Relationship Id="rId7" Type="http://schemas.openxmlformats.org/officeDocument/2006/relationships/theme" Target="../theme/theme12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5" Type="http://schemas.openxmlformats.org/officeDocument/2006/relationships/slideLayout" Target="../slideLayouts/slideLayout94.xml"/><Relationship Id="rId10" Type="http://schemas.openxmlformats.org/officeDocument/2006/relationships/image" Target="../media/image13.png"/><Relationship Id="rId4" Type="http://schemas.openxmlformats.org/officeDocument/2006/relationships/slideLayout" Target="../slideLayouts/slideLayout93.xml"/><Relationship Id="rId9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25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43.xml"/><Relationship Id="rId7" Type="http://schemas.openxmlformats.org/officeDocument/2006/relationships/theme" Target="../theme/theme7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5.xml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44.xml"/><Relationship Id="rId9" Type="http://schemas.openxmlformats.org/officeDocument/2006/relationships/image" Target="../media/image5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theme" Target="../theme/theme8.xml"/><Relationship Id="rId2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flipH="1">
            <a:off x="-28516" y="0"/>
            <a:ext cx="6858000" cy="6858000"/>
          </a:xfrm>
          <a:prstGeom prst="rect">
            <a:avLst/>
          </a:prstGeom>
          <a:solidFill>
            <a:srgbClr val="13AF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315" tIns="53657" rIns="107315" bIns="5365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2112" dirty="0"/>
          </a:p>
        </p:txBody>
      </p:sp>
      <p:sp>
        <p:nvSpPr>
          <p:cNvPr id="22" name="Text Box 1064"/>
          <p:cNvSpPr txBox="1">
            <a:spLocks noChangeArrowheads="1"/>
          </p:cNvSpPr>
          <p:nvPr/>
        </p:nvSpPr>
        <p:spPr bwMode="gray">
          <a:xfrm>
            <a:off x="1996328" y="5871939"/>
            <a:ext cx="280831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 b="1" u="sng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000" b="1" u="sng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000" b="1" u="sng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000" b="1" u="sng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000" b="1" u="sng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 u="sng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 u="sng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 u="sng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 u="sng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tabLst>
                <a:tab pos="1165976" algn="l"/>
              </a:tabLst>
            </a:pPr>
            <a:r>
              <a:rPr lang="fr-FR" sz="1300" b="0" u="none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15 place de la République 75003 Paris</a:t>
            </a:r>
            <a:endParaRPr lang="fr-FR" sz="1300" u="none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15" name="Picture 3" descr="C:\Users\NicoC\Desktop\QuotesOW-0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44400" y="692696"/>
            <a:ext cx="1512168" cy="1512168"/>
          </a:xfrm>
          <a:prstGeom prst="rect">
            <a:avLst/>
          </a:prstGeom>
          <a:noFill/>
        </p:spPr>
      </p:pic>
      <p:pic>
        <p:nvPicPr>
          <p:cNvPr id="2050" name="Picture 2" descr="D:\01-OWay\GRAPHISMES\LOGO_OW_HRes-White-0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78484" y="5301208"/>
            <a:ext cx="2844000" cy="563629"/>
          </a:xfrm>
          <a:prstGeom prst="rect">
            <a:avLst/>
          </a:prstGeom>
          <a:noFill/>
        </p:spPr>
      </p:pic>
      <p:pic>
        <p:nvPicPr>
          <p:cNvPr id="1026" name="Image 3" descr="Afaq_20252_g">
            <a:extLst>
              <a:ext uri="{FF2B5EF4-FFF2-40B4-BE49-F238E27FC236}">
                <a16:creationId xmlns:a16="http://schemas.microsoft.com/office/drawing/2014/main" id="{A0003936-ACBC-4943-83DD-0A28234EF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574" y="6198572"/>
            <a:ext cx="389848" cy="405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id="{E2F0E098-DFB4-402E-95E2-62FFAB2ADD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2720" y="5864837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33F0B16D-5B7F-43A6-BAAE-31B618451F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2720" y="688560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" name="Image 10" descr="Une image contenant clipart&#10;&#10;Description générée avec un niveau de confiance très élevé">
            <a:extLst>
              <a:ext uri="{FF2B5EF4-FFF2-40B4-BE49-F238E27FC236}">
                <a16:creationId xmlns:a16="http://schemas.microsoft.com/office/drawing/2014/main" id="{74EE2137-841C-4F3D-9179-1ED8BB0BCCC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675" y="6243658"/>
            <a:ext cx="869631" cy="353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33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6" r:id="rId2"/>
    <p:sldLayoutId id="2147483687" r:id="rId3"/>
    <p:sldLayoutId id="2147483688" r:id="rId4"/>
    <p:sldLayoutId id="2147483679" r:id="rId5"/>
  </p:sldLayoutIdLst>
  <p:hf sldNum="0" hdr="0" ftr="0"/>
  <p:txStyles>
    <p:titleStyle>
      <a:lvl1pPr algn="l" defTabSz="990570" rtl="0" eaLnBrk="1" latinLnBrk="0" hangingPunct="1">
        <a:lnSpc>
          <a:spcPct val="90000"/>
        </a:lnSpc>
        <a:spcBef>
          <a:spcPct val="0"/>
        </a:spcBef>
        <a:buNone/>
        <a:defRPr sz="47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7642" indent="-247642" algn="l" defTabSz="99057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033" kern="1200">
          <a:solidFill>
            <a:schemeClr val="tx1"/>
          </a:solidFill>
          <a:latin typeface="+mn-lt"/>
          <a:ea typeface="+mn-ea"/>
          <a:cs typeface="+mn-cs"/>
        </a:defRPr>
      </a:lvl1pPr>
      <a:lvl2pPr marL="742927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38212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2167" kern="1200">
          <a:solidFill>
            <a:schemeClr val="tx1"/>
          </a:solidFill>
          <a:latin typeface="+mn-lt"/>
          <a:ea typeface="+mn-ea"/>
          <a:cs typeface="+mn-cs"/>
        </a:defRPr>
      </a:lvl3pPr>
      <a:lvl4pPr marL="1733497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2228781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724066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3219351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714636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4209920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5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70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54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39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24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09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93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78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56">
          <p15:clr>
            <a:srgbClr val="F26B43"/>
          </p15:clr>
        </p15:guide>
        <p15:guide id="2" pos="2122">
          <p15:clr>
            <a:srgbClr val="F26B43"/>
          </p15:clr>
        </p15:guide>
        <p15:guide id="3" orient="horz" pos="3929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5242" y="6593685"/>
            <a:ext cx="9906000" cy="2912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95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20" b="7229"/>
          <a:stretch/>
        </p:blipFill>
        <p:spPr>
          <a:xfrm>
            <a:off x="-5242" y="6624000"/>
            <a:ext cx="1275522" cy="286055"/>
          </a:xfrm>
          <a:prstGeom prst="rect">
            <a:avLst/>
          </a:prstGeom>
        </p:spPr>
      </p:pic>
      <p:grpSp>
        <p:nvGrpSpPr>
          <p:cNvPr id="5" name="Groupe 4"/>
          <p:cNvGrpSpPr/>
          <p:nvPr/>
        </p:nvGrpSpPr>
        <p:grpSpPr>
          <a:xfrm>
            <a:off x="272479" y="215369"/>
            <a:ext cx="720000" cy="720000"/>
            <a:chOff x="2692177" y="4139555"/>
            <a:chExt cx="720000" cy="720000"/>
          </a:xfrm>
        </p:grpSpPr>
        <p:sp>
          <p:nvSpPr>
            <p:cNvPr id="6" name="Ellipse 5"/>
            <p:cNvSpPr/>
            <p:nvPr/>
          </p:nvSpPr>
          <p:spPr>
            <a:xfrm>
              <a:off x="2707283" y="4154661"/>
              <a:ext cx="689788" cy="689788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950" dirty="0"/>
            </a:p>
          </p:txBody>
        </p:sp>
        <p:pic>
          <p:nvPicPr>
            <p:cNvPr id="9" name="Picture 3" descr="C:\Users\NicoC\Desktop\QuotesOW-01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692177" y="4139555"/>
              <a:ext cx="720000" cy="720000"/>
            </a:xfrm>
            <a:prstGeom prst="rect">
              <a:avLst/>
            </a:prstGeom>
            <a:noFill/>
          </p:spPr>
        </p:pic>
      </p:grpSp>
      <p:sp>
        <p:nvSpPr>
          <p:cNvPr id="7" name="Rectangle 6"/>
          <p:cNvSpPr/>
          <p:nvPr/>
        </p:nvSpPr>
        <p:spPr>
          <a:xfrm>
            <a:off x="9632831" y="6585764"/>
            <a:ext cx="272480" cy="28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/>
          </a:p>
        </p:txBody>
      </p:sp>
      <p:cxnSp>
        <p:nvCxnSpPr>
          <p:cNvPr id="10" name="Connecteur droit 9"/>
          <p:cNvCxnSpPr/>
          <p:nvPr/>
        </p:nvCxnSpPr>
        <p:spPr>
          <a:xfrm>
            <a:off x="9632831" y="6621764"/>
            <a:ext cx="0" cy="1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2"/>
          <p:cNvSpPr txBox="1"/>
          <p:nvPr/>
        </p:nvSpPr>
        <p:spPr>
          <a:xfrm>
            <a:off x="9574471" y="6598454"/>
            <a:ext cx="44114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ctr" defTabSz="914400" rtl="0" eaLnBrk="1" latinLnBrk="0" hangingPunct="1"/>
            <a:fld id="{58392CB3-8018-4659-8CCE-D13EC3251FFD}" type="slidenum">
              <a:rPr lang="fr-FR" sz="1050" kern="1200" smtClean="0">
                <a:solidFill>
                  <a:schemeClr val="bg1"/>
                </a:solidFill>
                <a:latin typeface="Arial Black" panose="020B0A04020102020204" pitchFamily="34" charset="0"/>
                <a:ea typeface="+mn-ea"/>
                <a:cs typeface="+mn-cs"/>
              </a:rPr>
              <a:pPr marL="0" algn="ctr" defTabSz="914400" rtl="0" eaLnBrk="1" latinLnBrk="0" hangingPunct="1"/>
              <a:t>‹N°›</a:t>
            </a:fld>
            <a:endParaRPr lang="fr-FR" sz="1050" kern="1200" dirty="0">
              <a:solidFill>
                <a:schemeClr val="bg1"/>
              </a:solidFill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2" name="ZoneTexte 12"/>
          <p:cNvSpPr txBox="1"/>
          <p:nvPr/>
        </p:nvSpPr>
        <p:spPr>
          <a:xfrm>
            <a:off x="1165151" y="6594871"/>
            <a:ext cx="473206" cy="288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i="1" dirty="0">
                <a:solidFill>
                  <a:schemeClr val="bg1"/>
                </a:solidFill>
              </a:rPr>
              <a:t>pour</a:t>
            </a:r>
          </a:p>
        </p:txBody>
      </p:sp>
      <p:sp>
        <p:nvSpPr>
          <p:cNvPr id="14" name="ZoneTexte 14"/>
          <p:cNvSpPr txBox="1"/>
          <p:nvPr/>
        </p:nvSpPr>
        <p:spPr>
          <a:xfrm>
            <a:off x="5051315" y="6594871"/>
            <a:ext cx="35907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i="1" dirty="0">
                <a:solidFill>
                  <a:schemeClr val="bg1"/>
                </a:solidFill>
              </a:rPr>
              <a:t>Post test TV </a:t>
            </a:r>
            <a:r>
              <a:rPr lang="fr-FR" sz="1200" i="1" dirty="0" err="1">
                <a:solidFill>
                  <a:schemeClr val="bg1"/>
                </a:solidFill>
              </a:rPr>
              <a:t>ChronoDorm</a:t>
            </a:r>
            <a:r>
              <a:rPr lang="fr-FR" sz="1200" i="1" dirty="0">
                <a:solidFill>
                  <a:schemeClr val="bg1"/>
                </a:solidFill>
              </a:rPr>
              <a:t> – Pour les laboratoires IPRAD</a:t>
            </a:r>
          </a:p>
        </p:txBody>
      </p:sp>
      <p:cxnSp>
        <p:nvCxnSpPr>
          <p:cNvPr id="16" name="Connecteur droit 15"/>
          <p:cNvCxnSpPr/>
          <p:nvPr/>
        </p:nvCxnSpPr>
        <p:spPr>
          <a:xfrm>
            <a:off x="4953000" y="6649781"/>
            <a:ext cx="0" cy="1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 descr="RÃ©sultat de recherche d'images pour &quot;laboratoire Iprad&quot;">
            <a:extLst>
              <a:ext uri="{FF2B5EF4-FFF2-40B4-BE49-F238E27FC236}">
                <a16:creationId xmlns:a16="http://schemas.microsoft.com/office/drawing/2014/main" id="{F0CBE0D1-C119-4B5A-902A-84A4F22A68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56" y="6646863"/>
            <a:ext cx="678244" cy="205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333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5242" y="6593685"/>
            <a:ext cx="9906000" cy="2912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 dirty="0"/>
              <a:t>		</a:t>
            </a:r>
            <a:r>
              <a:rPr lang="fr-FR" sz="1100" i="1" dirty="0"/>
              <a:t>Français et stress lié au MAD 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20" b="7229"/>
          <a:stretch/>
        </p:blipFill>
        <p:spPr>
          <a:xfrm>
            <a:off x="-5242" y="6624000"/>
            <a:ext cx="1275522" cy="286055"/>
          </a:xfrm>
          <a:prstGeom prst="rect">
            <a:avLst/>
          </a:prstGeom>
        </p:spPr>
      </p:pic>
      <p:grpSp>
        <p:nvGrpSpPr>
          <p:cNvPr id="5" name="Groupe 4"/>
          <p:cNvGrpSpPr/>
          <p:nvPr/>
        </p:nvGrpSpPr>
        <p:grpSpPr>
          <a:xfrm>
            <a:off x="272479" y="215369"/>
            <a:ext cx="720000" cy="720000"/>
            <a:chOff x="2692177" y="4139555"/>
            <a:chExt cx="720000" cy="720000"/>
          </a:xfrm>
        </p:grpSpPr>
        <p:sp>
          <p:nvSpPr>
            <p:cNvPr id="6" name="Ellipse 5"/>
            <p:cNvSpPr/>
            <p:nvPr/>
          </p:nvSpPr>
          <p:spPr>
            <a:xfrm>
              <a:off x="2707283" y="4154661"/>
              <a:ext cx="689788" cy="689788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950" dirty="0"/>
            </a:p>
          </p:txBody>
        </p:sp>
        <p:pic>
          <p:nvPicPr>
            <p:cNvPr id="9" name="Picture 3" descr="C:\Users\NicoC\Desktop\QuotesOW-01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692177" y="4139555"/>
              <a:ext cx="720000" cy="720000"/>
            </a:xfrm>
            <a:prstGeom prst="rect">
              <a:avLst/>
            </a:prstGeom>
            <a:noFill/>
          </p:spPr>
        </p:pic>
      </p:grpSp>
      <p:sp>
        <p:nvSpPr>
          <p:cNvPr id="7" name="Rectangle 6"/>
          <p:cNvSpPr/>
          <p:nvPr/>
        </p:nvSpPr>
        <p:spPr>
          <a:xfrm>
            <a:off x="9632831" y="6585764"/>
            <a:ext cx="272480" cy="28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/>
          </a:p>
        </p:txBody>
      </p:sp>
      <p:cxnSp>
        <p:nvCxnSpPr>
          <p:cNvPr id="10" name="Connecteur droit 9"/>
          <p:cNvCxnSpPr/>
          <p:nvPr/>
        </p:nvCxnSpPr>
        <p:spPr>
          <a:xfrm>
            <a:off x="9632831" y="6621764"/>
            <a:ext cx="0" cy="1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2"/>
          <p:cNvSpPr txBox="1"/>
          <p:nvPr/>
        </p:nvSpPr>
        <p:spPr>
          <a:xfrm>
            <a:off x="9574471" y="6598454"/>
            <a:ext cx="44114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ctr" defTabSz="914400" rtl="0" eaLnBrk="1" latinLnBrk="0" hangingPunct="1"/>
            <a:fld id="{58392CB3-8018-4659-8CCE-D13EC3251FFD}" type="slidenum">
              <a:rPr lang="fr-FR" sz="1050" kern="1200" smtClean="0">
                <a:solidFill>
                  <a:schemeClr val="bg1"/>
                </a:solidFill>
                <a:latin typeface="Arial Black" panose="020B0A04020102020204" pitchFamily="34" charset="0"/>
                <a:ea typeface="+mn-ea"/>
                <a:cs typeface="+mn-cs"/>
              </a:rPr>
              <a:pPr marL="0" algn="ctr" defTabSz="914400" rtl="0" eaLnBrk="1" latinLnBrk="0" hangingPunct="1"/>
              <a:t>‹N°›</a:t>
            </a:fld>
            <a:endParaRPr lang="fr-FR" sz="1050" kern="1200" dirty="0">
              <a:solidFill>
                <a:schemeClr val="bg1"/>
              </a:solidFill>
              <a:latin typeface="Arial Black" panose="020B0A04020102020204" pitchFamily="34" charset="0"/>
              <a:ea typeface="+mn-ea"/>
              <a:cs typeface="+mn-cs"/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4953000" y="6649781"/>
            <a:ext cx="0" cy="1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RÃ©sultat de recherche d'images pour &quot;ouihelp&quot;">
            <a:extLst>
              <a:ext uri="{FF2B5EF4-FFF2-40B4-BE49-F238E27FC236}">
                <a16:creationId xmlns:a16="http://schemas.microsoft.com/office/drawing/2014/main" id="{692A41A3-73A5-4455-9E65-85CD43B35A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640" y="6572915"/>
            <a:ext cx="484401" cy="30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2302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594178"/>
            <a:ext cx="9906000" cy="2912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950" dirty="0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20" b="7229"/>
          <a:stretch/>
        </p:blipFill>
        <p:spPr>
          <a:xfrm>
            <a:off x="-5242" y="6624000"/>
            <a:ext cx="1275522" cy="286055"/>
          </a:xfrm>
          <a:prstGeom prst="rect">
            <a:avLst/>
          </a:prstGeom>
        </p:spPr>
      </p:pic>
      <p:grpSp>
        <p:nvGrpSpPr>
          <p:cNvPr id="5" name="Groupe 4"/>
          <p:cNvGrpSpPr/>
          <p:nvPr userDrawn="1"/>
        </p:nvGrpSpPr>
        <p:grpSpPr>
          <a:xfrm>
            <a:off x="272479" y="215369"/>
            <a:ext cx="720000" cy="720000"/>
            <a:chOff x="2692177" y="4139555"/>
            <a:chExt cx="720000" cy="720000"/>
          </a:xfrm>
        </p:grpSpPr>
        <p:sp>
          <p:nvSpPr>
            <p:cNvPr id="6" name="Ellipse 5"/>
            <p:cNvSpPr/>
            <p:nvPr userDrawn="1"/>
          </p:nvSpPr>
          <p:spPr>
            <a:xfrm>
              <a:off x="2707283" y="4154661"/>
              <a:ext cx="689788" cy="689788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950" dirty="0"/>
            </a:p>
          </p:txBody>
        </p:sp>
        <p:pic>
          <p:nvPicPr>
            <p:cNvPr id="9" name="Picture 3" descr="C:\Users\NicoC\Desktop\QuotesOW-01.png"/>
            <p:cNvPicPr>
              <a:picLocks noChangeAspect="1" noChangeArrowheads="1"/>
            </p:cNvPicPr>
            <p:nvPr userDrawn="1"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692177" y="4139555"/>
              <a:ext cx="720000" cy="720000"/>
            </a:xfrm>
            <a:prstGeom prst="rect">
              <a:avLst/>
            </a:prstGeom>
            <a:noFill/>
          </p:spPr>
        </p:pic>
      </p:grpSp>
      <p:sp>
        <p:nvSpPr>
          <p:cNvPr id="7" name="Rectangle 6"/>
          <p:cNvSpPr/>
          <p:nvPr userDrawn="1"/>
        </p:nvSpPr>
        <p:spPr>
          <a:xfrm>
            <a:off x="9632831" y="6585764"/>
            <a:ext cx="272480" cy="28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9632831" y="6621764"/>
            <a:ext cx="0" cy="1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2"/>
          <p:cNvSpPr txBox="1"/>
          <p:nvPr userDrawn="1"/>
        </p:nvSpPr>
        <p:spPr>
          <a:xfrm>
            <a:off x="9574471" y="6598454"/>
            <a:ext cx="44114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ctr" defTabSz="914400" rtl="0" eaLnBrk="1" latinLnBrk="0" hangingPunct="1"/>
            <a:fld id="{58392CB3-8018-4659-8CCE-D13EC3251FFD}" type="slidenum">
              <a:rPr lang="fr-FR" sz="1050" kern="1200" smtClean="0">
                <a:solidFill>
                  <a:schemeClr val="bg1"/>
                </a:solidFill>
                <a:latin typeface="Arial Black" panose="020B0A04020102020204" pitchFamily="34" charset="0"/>
                <a:ea typeface="+mn-ea"/>
                <a:cs typeface="+mn-cs"/>
              </a:rPr>
              <a:pPr marL="0" algn="ctr" defTabSz="914400" rtl="0" eaLnBrk="1" latinLnBrk="0" hangingPunct="1"/>
              <a:t>‹N°›</a:t>
            </a:fld>
            <a:endParaRPr lang="fr-FR" sz="1050" kern="1200" dirty="0">
              <a:solidFill>
                <a:schemeClr val="bg1"/>
              </a:solidFill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2" name="ZoneTexte 12"/>
          <p:cNvSpPr txBox="1"/>
          <p:nvPr userDrawn="1"/>
        </p:nvSpPr>
        <p:spPr>
          <a:xfrm>
            <a:off x="1165151" y="6594871"/>
            <a:ext cx="473206" cy="288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i="1" dirty="0">
                <a:solidFill>
                  <a:schemeClr val="bg1"/>
                </a:solidFill>
              </a:rPr>
              <a:t>pour</a:t>
            </a:r>
          </a:p>
        </p:txBody>
      </p:sp>
      <p:sp>
        <p:nvSpPr>
          <p:cNvPr id="14" name="ZoneTexte 14"/>
          <p:cNvSpPr txBox="1"/>
          <p:nvPr userDrawn="1"/>
        </p:nvSpPr>
        <p:spPr>
          <a:xfrm>
            <a:off x="5051315" y="6594871"/>
            <a:ext cx="2407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i="1" dirty="0">
                <a:solidFill>
                  <a:schemeClr val="bg1"/>
                </a:solidFill>
              </a:rPr>
              <a:t>Baromètre notoriété logo </a:t>
            </a:r>
            <a:r>
              <a:rPr lang="fr-FR" sz="1200" i="1" dirty="0" err="1">
                <a:solidFill>
                  <a:schemeClr val="bg1"/>
                </a:solidFill>
              </a:rPr>
              <a:t>CosmeBio</a:t>
            </a:r>
            <a:endParaRPr lang="fr-FR" sz="1200" i="1" dirty="0">
              <a:solidFill>
                <a:schemeClr val="bg1"/>
              </a:solidFill>
            </a:endParaRPr>
          </a:p>
        </p:txBody>
      </p:sp>
      <p:cxnSp>
        <p:nvCxnSpPr>
          <p:cNvPr id="16" name="Connecteur droit 15"/>
          <p:cNvCxnSpPr/>
          <p:nvPr userDrawn="1"/>
        </p:nvCxnSpPr>
        <p:spPr>
          <a:xfrm>
            <a:off x="4953000" y="6649781"/>
            <a:ext cx="0" cy="1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3" descr="Une image contenant objet, horloge&#10;&#10;Description générée automatiquement">
            <a:extLst>
              <a:ext uri="{FF2B5EF4-FFF2-40B4-BE49-F238E27FC236}">
                <a16:creationId xmlns:a16="http://schemas.microsoft.com/office/drawing/2014/main" id="{436D0B4B-7FF1-42ED-A9BD-39390BBEB3EA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620" y="6601453"/>
            <a:ext cx="432854" cy="28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697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5" y="0"/>
            <a:ext cx="3042727" cy="6885384"/>
          </a:xfrm>
          <a:prstGeom prst="rect">
            <a:avLst/>
          </a:prstGeom>
          <a:solidFill>
            <a:srgbClr val="13AF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315" tIns="53657" rIns="107315" bIns="5365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2112" dirty="0"/>
          </a:p>
        </p:txBody>
      </p:sp>
      <p:grpSp>
        <p:nvGrpSpPr>
          <p:cNvPr id="18" name="Groupe 17"/>
          <p:cNvGrpSpPr/>
          <p:nvPr/>
        </p:nvGrpSpPr>
        <p:grpSpPr>
          <a:xfrm>
            <a:off x="2692177" y="4139555"/>
            <a:ext cx="720000" cy="720000"/>
            <a:chOff x="2692177" y="4139555"/>
            <a:chExt cx="720000" cy="720000"/>
          </a:xfrm>
        </p:grpSpPr>
        <p:sp>
          <p:nvSpPr>
            <p:cNvPr id="12" name="Ellipse 11"/>
            <p:cNvSpPr/>
            <p:nvPr/>
          </p:nvSpPr>
          <p:spPr>
            <a:xfrm>
              <a:off x="2707283" y="4154661"/>
              <a:ext cx="689788" cy="689788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950" dirty="0"/>
            </a:p>
          </p:txBody>
        </p:sp>
        <p:pic>
          <p:nvPicPr>
            <p:cNvPr id="16" name="Picture 3" descr="C:\Users\NicoC\Desktop\QuotesOW-01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692177" y="4139555"/>
              <a:ext cx="720000" cy="720000"/>
            </a:xfrm>
            <a:prstGeom prst="rect">
              <a:avLst/>
            </a:prstGeom>
            <a:noFill/>
          </p:spPr>
        </p:pic>
      </p:grpSp>
      <p:pic>
        <p:nvPicPr>
          <p:cNvPr id="17" name="Picture 2" descr="D:\01-OWay\GRAPHISMES\LOGO_OW_HRes-White-0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6496" y="6165304"/>
            <a:ext cx="2304000" cy="4566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52361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704" r:id="rId2"/>
    <p:sldLayoutId id="2147483705" r:id="rId3"/>
    <p:sldLayoutId id="2147483706" r:id="rId4"/>
    <p:sldLayoutId id="2147483742" r:id="rId5"/>
    <p:sldLayoutId id="2147483702" r:id="rId6"/>
  </p:sldLayoutIdLst>
  <p:hf sldNum="0" hdr="0" ftr="0"/>
  <p:txStyles>
    <p:titleStyle>
      <a:lvl1pPr algn="l" defTabSz="99057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47642" indent="-247642" algn="l" defTabSz="99057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033" kern="1200">
          <a:solidFill>
            <a:schemeClr val="tx1"/>
          </a:solidFill>
          <a:latin typeface="+mn-lt"/>
          <a:ea typeface="+mn-ea"/>
          <a:cs typeface="+mn-cs"/>
        </a:defRPr>
      </a:lvl1pPr>
      <a:lvl2pPr marL="742927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38212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2167" kern="1200">
          <a:solidFill>
            <a:schemeClr val="tx1"/>
          </a:solidFill>
          <a:latin typeface="+mn-lt"/>
          <a:ea typeface="+mn-ea"/>
          <a:cs typeface="+mn-cs"/>
        </a:defRPr>
      </a:lvl3pPr>
      <a:lvl4pPr marL="1733497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2228781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724066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3219351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714636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4209920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5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70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54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39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24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09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93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78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99">
          <p15:clr>
            <a:srgbClr val="F26B43"/>
          </p15:clr>
        </p15:guide>
        <p15:guide id="2" pos="625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flipH="1">
            <a:off x="3063552" y="0"/>
            <a:ext cx="6858000" cy="6858000"/>
          </a:xfrm>
          <a:prstGeom prst="rect">
            <a:avLst/>
          </a:prstGeom>
          <a:solidFill>
            <a:srgbClr val="13AF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315" tIns="53657" rIns="107315" bIns="5365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2112" dirty="0"/>
          </a:p>
        </p:txBody>
      </p:sp>
      <p:grpSp>
        <p:nvGrpSpPr>
          <p:cNvPr id="15" name="Groupe 14"/>
          <p:cNvGrpSpPr/>
          <p:nvPr/>
        </p:nvGrpSpPr>
        <p:grpSpPr>
          <a:xfrm>
            <a:off x="2692177" y="4139555"/>
            <a:ext cx="720000" cy="720000"/>
            <a:chOff x="2692177" y="4139555"/>
            <a:chExt cx="720000" cy="720000"/>
          </a:xfrm>
        </p:grpSpPr>
        <p:sp>
          <p:nvSpPr>
            <p:cNvPr id="16" name="Ellipse 15"/>
            <p:cNvSpPr/>
            <p:nvPr/>
          </p:nvSpPr>
          <p:spPr>
            <a:xfrm>
              <a:off x="2707283" y="4154661"/>
              <a:ext cx="689788" cy="689788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950" dirty="0"/>
            </a:p>
          </p:txBody>
        </p:sp>
        <p:pic>
          <p:nvPicPr>
            <p:cNvPr id="17" name="Picture 3" descr="C:\Users\NicoC\Desktop\QuotesOW-01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692177" y="4139555"/>
              <a:ext cx="720000" cy="7200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505379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1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99">
          <p15:clr>
            <a:srgbClr val="F26B43"/>
          </p15:clr>
        </p15:guide>
        <p15:guide id="2" pos="625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5242" y="6593685"/>
            <a:ext cx="9906000" cy="2912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 i="1" dirty="0"/>
              <a:t>				</a:t>
            </a:r>
            <a:r>
              <a:rPr lang="fr-FR" sz="1100" dirty="0"/>
              <a:t>Les Français et la protection contre le tabagisme </a:t>
            </a:r>
            <a:endParaRPr lang="fr-FR" sz="1100" i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20" b="7229"/>
          <a:stretch/>
        </p:blipFill>
        <p:spPr>
          <a:xfrm>
            <a:off x="-5242" y="6624000"/>
            <a:ext cx="1275522" cy="286055"/>
          </a:xfrm>
          <a:prstGeom prst="rect">
            <a:avLst/>
          </a:prstGeom>
        </p:spPr>
      </p:pic>
      <p:grpSp>
        <p:nvGrpSpPr>
          <p:cNvPr id="5" name="Groupe 4"/>
          <p:cNvGrpSpPr/>
          <p:nvPr/>
        </p:nvGrpSpPr>
        <p:grpSpPr>
          <a:xfrm>
            <a:off x="272479" y="215369"/>
            <a:ext cx="720000" cy="720000"/>
            <a:chOff x="2692177" y="4139555"/>
            <a:chExt cx="720000" cy="720000"/>
          </a:xfrm>
        </p:grpSpPr>
        <p:sp>
          <p:nvSpPr>
            <p:cNvPr id="6" name="Ellipse 5"/>
            <p:cNvSpPr/>
            <p:nvPr/>
          </p:nvSpPr>
          <p:spPr>
            <a:xfrm>
              <a:off x="2707283" y="4154661"/>
              <a:ext cx="689788" cy="689788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950" dirty="0"/>
            </a:p>
          </p:txBody>
        </p:sp>
        <p:pic>
          <p:nvPicPr>
            <p:cNvPr id="9" name="Picture 3" descr="C:\Users\NicoC\Desktop\QuotesOW-01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692177" y="4139555"/>
              <a:ext cx="720000" cy="720000"/>
            </a:xfrm>
            <a:prstGeom prst="rect">
              <a:avLst/>
            </a:prstGeom>
            <a:noFill/>
          </p:spPr>
        </p:pic>
      </p:grpSp>
      <p:sp>
        <p:nvSpPr>
          <p:cNvPr id="7" name="Rectangle 6"/>
          <p:cNvSpPr/>
          <p:nvPr/>
        </p:nvSpPr>
        <p:spPr>
          <a:xfrm>
            <a:off x="9632831" y="6585764"/>
            <a:ext cx="272480" cy="28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/>
          </a:p>
        </p:txBody>
      </p:sp>
      <p:cxnSp>
        <p:nvCxnSpPr>
          <p:cNvPr id="10" name="Connecteur droit 9"/>
          <p:cNvCxnSpPr/>
          <p:nvPr/>
        </p:nvCxnSpPr>
        <p:spPr>
          <a:xfrm>
            <a:off x="9632831" y="6621764"/>
            <a:ext cx="0" cy="1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2"/>
          <p:cNvSpPr txBox="1"/>
          <p:nvPr/>
        </p:nvSpPr>
        <p:spPr>
          <a:xfrm>
            <a:off x="9574471" y="6598454"/>
            <a:ext cx="44114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ctr" defTabSz="914400" rtl="0" eaLnBrk="1" latinLnBrk="0" hangingPunct="1"/>
            <a:fld id="{58392CB3-8018-4659-8CCE-D13EC3251FFD}" type="slidenum">
              <a:rPr lang="fr-FR" sz="1050" kern="1200" smtClean="0">
                <a:solidFill>
                  <a:schemeClr val="bg1"/>
                </a:solidFill>
                <a:latin typeface="Arial Black" panose="020B0A04020102020204" pitchFamily="34" charset="0"/>
                <a:ea typeface="+mn-ea"/>
                <a:cs typeface="+mn-cs"/>
              </a:rPr>
              <a:pPr marL="0" algn="ctr" defTabSz="914400" rtl="0" eaLnBrk="1" latinLnBrk="0" hangingPunct="1"/>
              <a:t>‹N°›</a:t>
            </a:fld>
            <a:endParaRPr lang="fr-FR" sz="1050" kern="1200" dirty="0">
              <a:solidFill>
                <a:schemeClr val="bg1"/>
              </a:solidFill>
              <a:latin typeface="Arial Black" panose="020B0A04020102020204" pitchFamily="34" charset="0"/>
              <a:ea typeface="+mn-ea"/>
              <a:cs typeface="+mn-cs"/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4953000" y="6649781"/>
            <a:ext cx="0" cy="1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 11">
            <a:extLst>
              <a:ext uri="{FF2B5EF4-FFF2-40B4-BE49-F238E27FC236}">
                <a16:creationId xmlns:a16="http://schemas.microsoft.com/office/drawing/2014/main" id="{6E2F2456-71BB-4B23-8A39-D693F5A835C2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253730" y="6593685"/>
            <a:ext cx="301026" cy="28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364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36" r:id="rId2"/>
    <p:sldLayoutId id="2147483737" r:id="rId3"/>
    <p:sldLayoutId id="2147483738" r:id="rId4"/>
    <p:sldLayoutId id="2147483739" r:id="rId5"/>
    <p:sldLayoutId id="2147483743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4A4A422-9DE5-46E0-923B-CB9E23C73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4D5678D-76A0-48F0-9B0E-ABA3BC6451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79D93EE-ED1B-416C-84B5-07582A03F0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09AAE-A074-4CF9-904B-66543E1A997A}" type="datetimeFigureOut">
              <a:rPr lang="fr-FR" smtClean="0"/>
              <a:t>10/08/2019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1109CCE-4F6C-4105-8349-2FC8D25804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942186-B44C-48D9-A3AA-6B6685E9CB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ABCB8-B572-4335-A336-0C2544F055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6783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flipH="1">
            <a:off x="-28516" y="0"/>
            <a:ext cx="9934516" cy="6858000"/>
          </a:xfrm>
          <a:prstGeom prst="rect">
            <a:avLst/>
          </a:prstGeom>
          <a:solidFill>
            <a:srgbClr val="13AF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315" tIns="53657" rIns="107315" bIns="5365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2112" dirty="0"/>
          </a:p>
        </p:txBody>
      </p:sp>
      <p:sp>
        <p:nvSpPr>
          <p:cNvPr id="9" name="Text Box 1064"/>
          <p:cNvSpPr txBox="1">
            <a:spLocks noChangeArrowheads="1"/>
          </p:cNvSpPr>
          <p:nvPr/>
        </p:nvSpPr>
        <p:spPr bwMode="gray">
          <a:xfrm>
            <a:off x="3548844" y="5024599"/>
            <a:ext cx="280831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 b="1" u="sng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1000" b="1" u="sng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1000" b="1" u="sng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1000" b="1" u="sng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1000" b="1" u="sng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 u="sng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 u="sng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 u="sng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 u="sng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tabLst>
                <a:tab pos="1165976" algn="l"/>
              </a:tabLst>
            </a:pPr>
            <a:r>
              <a:rPr lang="fr-FR" sz="1300" b="0" u="none" dirty="0">
                <a:solidFill>
                  <a:schemeClr val="bg1"/>
                </a:solidFill>
                <a:latin typeface="Calibri" panose="020F0502020204030204" pitchFamily="34" charset="0"/>
                <a:cs typeface="Arial" charset="0"/>
              </a:rPr>
              <a:t>15 place de la République 75003 Paris</a:t>
            </a:r>
            <a:endParaRPr lang="fr-FR" sz="1300" u="none" dirty="0">
              <a:solidFill>
                <a:schemeClr val="bg1"/>
              </a:solidFill>
              <a:cs typeface="Arial" charset="0"/>
            </a:endParaRPr>
          </a:p>
        </p:txBody>
      </p:sp>
      <p:grpSp>
        <p:nvGrpSpPr>
          <p:cNvPr id="16" name="Groupe 15"/>
          <p:cNvGrpSpPr>
            <a:grpSpLocks noChangeAspect="1"/>
          </p:cNvGrpSpPr>
          <p:nvPr/>
        </p:nvGrpSpPr>
        <p:grpSpPr>
          <a:xfrm>
            <a:off x="4233000" y="2745080"/>
            <a:ext cx="1440000" cy="1440000"/>
            <a:chOff x="2692177" y="4139555"/>
            <a:chExt cx="720000" cy="720000"/>
          </a:xfrm>
        </p:grpSpPr>
        <p:sp>
          <p:nvSpPr>
            <p:cNvPr id="17" name="Ellipse 16"/>
            <p:cNvSpPr/>
            <p:nvPr/>
          </p:nvSpPr>
          <p:spPr>
            <a:xfrm>
              <a:off x="2707283" y="4154661"/>
              <a:ext cx="689788" cy="689788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950" dirty="0"/>
            </a:p>
          </p:txBody>
        </p:sp>
        <p:pic>
          <p:nvPicPr>
            <p:cNvPr id="18" name="Picture 3" descr="C:\Users\NicoC\Desktop\QuotesOW-01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92177" y="4139555"/>
              <a:ext cx="720000" cy="720000"/>
            </a:xfrm>
            <a:prstGeom prst="rect">
              <a:avLst/>
            </a:prstGeom>
            <a:noFill/>
          </p:spPr>
        </p:pic>
      </p:grpSp>
      <p:pic>
        <p:nvPicPr>
          <p:cNvPr id="3074" name="Picture 2" descr="D:\01-OWay\GRAPHISMES\LOGO_OW_HRes-White-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3000" y="4508500"/>
            <a:ext cx="2520000" cy="4994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05075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120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94178"/>
            <a:ext cx="9906000" cy="2912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95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3420" b="7229"/>
          <a:stretch/>
        </p:blipFill>
        <p:spPr>
          <a:xfrm>
            <a:off x="-5242" y="6624000"/>
            <a:ext cx="1275522" cy="286055"/>
          </a:xfrm>
          <a:prstGeom prst="rect">
            <a:avLst/>
          </a:prstGeom>
        </p:spPr>
      </p:pic>
      <p:grpSp>
        <p:nvGrpSpPr>
          <p:cNvPr id="5" name="Groupe 4"/>
          <p:cNvGrpSpPr/>
          <p:nvPr/>
        </p:nvGrpSpPr>
        <p:grpSpPr>
          <a:xfrm>
            <a:off x="272479" y="215369"/>
            <a:ext cx="720000" cy="720000"/>
            <a:chOff x="2692177" y="4139555"/>
            <a:chExt cx="720000" cy="720000"/>
          </a:xfrm>
        </p:grpSpPr>
        <p:sp>
          <p:nvSpPr>
            <p:cNvPr id="6" name="Ellipse 5"/>
            <p:cNvSpPr/>
            <p:nvPr/>
          </p:nvSpPr>
          <p:spPr>
            <a:xfrm>
              <a:off x="2707283" y="4154661"/>
              <a:ext cx="689788" cy="689788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950" dirty="0"/>
            </a:p>
          </p:txBody>
        </p:sp>
        <p:pic>
          <p:nvPicPr>
            <p:cNvPr id="9" name="Picture 3" descr="C:\Users\NicoC\Desktop\QuotesOW-01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692177" y="4139555"/>
              <a:ext cx="720000" cy="720000"/>
            </a:xfrm>
            <a:prstGeom prst="rect">
              <a:avLst/>
            </a:prstGeom>
            <a:noFill/>
          </p:spPr>
        </p:pic>
      </p:grpSp>
      <p:sp>
        <p:nvSpPr>
          <p:cNvPr id="7" name="Rectangle 6"/>
          <p:cNvSpPr/>
          <p:nvPr/>
        </p:nvSpPr>
        <p:spPr>
          <a:xfrm>
            <a:off x="9632831" y="6585764"/>
            <a:ext cx="272480" cy="28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cxnSp>
        <p:nvCxnSpPr>
          <p:cNvPr id="10" name="Connecteur droit 9"/>
          <p:cNvCxnSpPr/>
          <p:nvPr/>
        </p:nvCxnSpPr>
        <p:spPr>
          <a:xfrm>
            <a:off x="9632831" y="6621764"/>
            <a:ext cx="0" cy="1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2"/>
          <p:cNvSpPr txBox="1"/>
          <p:nvPr/>
        </p:nvSpPr>
        <p:spPr>
          <a:xfrm>
            <a:off x="9574471" y="6598454"/>
            <a:ext cx="44114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ctr" defTabSz="914400" rtl="0" eaLnBrk="1" latinLnBrk="0" hangingPunct="1"/>
            <a:fld id="{58392CB3-8018-4659-8CCE-D13EC3251FFD}" type="slidenum">
              <a:rPr lang="fr-FR" sz="1050" kern="1200" smtClean="0">
                <a:solidFill>
                  <a:schemeClr val="bg1"/>
                </a:solidFill>
                <a:latin typeface="Arial Black" panose="020B0A04020102020204" pitchFamily="34" charset="0"/>
                <a:ea typeface="+mn-ea"/>
                <a:cs typeface="+mn-cs"/>
              </a:rPr>
              <a:pPr marL="0" algn="ctr" defTabSz="914400" rtl="0" eaLnBrk="1" latinLnBrk="0" hangingPunct="1"/>
              <a:t>‹N°›</a:t>
            </a:fld>
            <a:endParaRPr lang="fr-FR" sz="1050" kern="1200" dirty="0">
              <a:solidFill>
                <a:schemeClr val="bg1"/>
              </a:solidFill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2" name="ZoneTexte 12"/>
          <p:cNvSpPr txBox="1"/>
          <p:nvPr/>
        </p:nvSpPr>
        <p:spPr>
          <a:xfrm>
            <a:off x="1165151" y="6594871"/>
            <a:ext cx="473206" cy="288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i="1" dirty="0">
                <a:solidFill>
                  <a:schemeClr val="bg1"/>
                </a:solidFill>
              </a:rPr>
              <a:t>pour</a:t>
            </a:r>
          </a:p>
        </p:txBody>
      </p:sp>
      <p:sp>
        <p:nvSpPr>
          <p:cNvPr id="14" name="ZoneTexte 14"/>
          <p:cNvSpPr txBox="1"/>
          <p:nvPr/>
        </p:nvSpPr>
        <p:spPr>
          <a:xfrm>
            <a:off x="5051315" y="6594871"/>
            <a:ext cx="306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i="1" dirty="0">
                <a:solidFill>
                  <a:schemeClr val="bg1"/>
                </a:solidFill>
              </a:rPr>
              <a:t>UPPIA – Bilan de communication digitale 2019</a:t>
            </a:r>
          </a:p>
        </p:txBody>
      </p:sp>
      <p:cxnSp>
        <p:nvCxnSpPr>
          <p:cNvPr id="16" name="Connecteur droit 15"/>
          <p:cNvCxnSpPr/>
          <p:nvPr/>
        </p:nvCxnSpPr>
        <p:spPr>
          <a:xfrm>
            <a:off x="4953000" y="6649781"/>
            <a:ext cx="0" cy="1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 14">
            <a:extLst>
              <a:ext uri="{FF2B5EF4-FFF2-40B4-BE49-F238E27FC236}">
                <a16:creationId xmlns:a16="http://schemas.microsoft.com/office/drawing/2014/main" id="{F077558E-166D-4EDE-867F-D2131EE453A5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8358" y="6590437"/>
            <a:ext cx="473206" cy="300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91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flipH="1">
            <a:off x="3063552" y="0"/>
            <a:ext cx="6858000" cy="6858000"/>
          </a:xfrm>
          <a:prstGeom prst="rect">
            <a:avLst/>
          </a:prstGeom>
          <a:solidFill>
            <a:srgbClr val="13AF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7315" tIns="53657" rIns="107315" bIns="5365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2112" dirty="0"/>
          </a:p>
        </p:txBody>
      </p:sp>
      <p:grpSp>
        <p:nvGrpSpPr>
          <p:cNvPr id="15" name="Groupe 14"/>
          <p:cNvGrpSpPr/>
          <p:nvPr/>
        </p:nvGrpSpPr>
        <p:grpSpPr>
          <a:xfrm>
            <a:off x="2692177" y="4139555"/>
            <a:ext cx="720000" cy="720000"/>
            <a:chOff x="2692177" y="4139555"/>
            <a:chExt cx="720000" cy="720000"/>
          </a:xfrm>
        </p:grpSpPr>
        <p:sp>
          <p:nvSpPr>
            <p:cNvPr id="16" name="Ellipse 15"/>
            <p:cNvSpPr/>
            <p:nvPr userDrawn="1"/>
          </p:nvSpPr>
          <p:spPr>
            <a:xfrm>
              <a:off x="2707283" y="4154661"/>
              <a:ext cx="689788" cy="689788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950" dirty="0"/>
            </a:p>
          </p:txBody>
        </p:sp>
        <p:pic>
          <p:nvPicPr>
            <p:cNvPr id="17" name="Picture 3" descr="C:\Users\NicoC\Desktop\QuotesOW-01.png"/>
            <p:cNvPicPr>
              <a:picLocks noChangeAspect="1" noChangeArrowheads="1"/>
            </p:cNvPicPr>
            <p:nvPr userDrawn="1"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2692177" y="4139555"/>
              <a:ext cx="720000" cy="7200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96887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  <p:sldLayoutId id="2147483766" r:id="rId14"/>
    <p:sldLayoutId id="2147483767" r:id="rId15"/>
    <p:sldLayoutId id="2147483768" r:id="rId1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99">
          <p15:clr>
            <a:srgbClr val="F26B43"/>
          </p15:clr>
        </p15:guide>
        <p15:guide id="2" pos="625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594178"/>
            <a:ext cx="9906000" cy="2912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950" dirty="0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20" b="7229"/>
          <a:stretch/>
        </p:blipFill>
        <p:spPr>
          <a:xfrm>
            <a:off x="-5242" y="6624000"/>
            <a:ext cx="1275522" cy="286055"/>
          </a:xfrm>
          <a:prstGeom prst="rect">
            <a:avLst/>
          </a:prstGeom>
        </p:spPr>
      </p:pic>
      <p:grpSp>
        <p:nvGrpSpPr>
          <p:cNvPr id="5" name="Groupe 4"/>
          <p:cNvGrpSpPr/>
          <p:nvPr userDrawn="1"/>
        </p:nvGrpSpPr>
        <p:grpSpPr>
          <a:xfrm>
            <a:off x="272479" y="215369"/>
            <a:ext cx="720000" cy="720000"/>
            <a:chOff x="2692177" y="4139555"/>
            <a:chExt cx="720000" cy="720000"/>
          </a:xfrm>
        </p:grpSpPr>
        <p:sp>
          <p:nvSpPr>
            <p:cNvPr id="6" name="Ellipse 5"/>
            <p:cNvSpPr/>
            <p:nvPr userDrawn="1"/>
          </p:nvSpPr>
          <p:spPr>
            <a:xfrm>
              <a:off x="2707283" y="4154661"/>
              <a:ext cx="689788" cy="689788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950" dirty="0"/>
            </a:p>
          </p:txBody>
        </p:sp>
        <p:pic>
          <p:nvPicPr>
            <p:cNvPr id="9" name="Picture 3" descr="C:\Users\NicoC\Desktop\QuotesOW-01.png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2692177" y="4139555"/>
              <a:ext cx="720000" cy="720000"/>
            </a:xfrm>
            <a:prstGeom prst="rect">
              <a:avLst/>
            </a:prstGeom>
            <a:noFill/>
          </p:spPr>
        </p:pic>
      </p:grpSp>
      <p:sp>
        <p:nvSpPr>
          <p:cNvPr id="7" name="Rectangle 6"/>
          <p:cNvSpPr/>
          <p:nvPr userDrawn="1"/>
        </p:nvSpPr>
        <p:spPr>
          <a:xfrm>
            <a:off x="9632831" y="6585764"/>
            <a:ext cx="272480" cy="28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9632831" y="6621764"/>
            <a:ext cx="0" cy="1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2"/>
          <p:cNvSpPr txBox="1"/>
          <p:nvPr userDrawn="1"/>
        </p:nvSpPr>
        <p:spPr>
          <a:xfrm>
            <a:off x="9574471" y="6598454"/>
            <a:ext cx="44114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ctr" defTabSz="914400" rtl="0" eaLnBrk="1" latinLnBrk="0" hangingPunct="1"/>
            <a:fld id="{58392CB3-8018-4659-8CCE-D13EC3251FFD}" type="slidenum">
              <a:rPr lang="fr-FR" sz="1050" kern="1200" smtClean="0">
                <a:solidFill>
                  <a:schemeClr val="bg1"/>
                </a:solidFill>
                <a:latin typeface="Arial Black" panose="020B0A04020102020204" pitchFamily="34" charset="0"/>
                <a:ea typeface="+mn-ea"/>
                <a:cs typeface="+mn-cs"/>
              </a:rPr>
              <a:pPr marL="0" algn="ctr" defTabSz="914400" rtl="0" eaLnBrk="1" latinLnBrk="0" hangingPunct="1"/>
              <a:t>‹N°›</a:t>
            </a:fld>
            <a:endParaRPr lang="fr-FR" sz="1050" kern="1200" dirty="0">
              <a:solidFill>
                <a:schemeClr val="bg1"/>
              </a:solidFill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2" name="ZoneTexte 12"/>
          <p:cNvSpPr txBox="1"/>
          <p:nvPr userDrawn="1"/>
        </p:nvSpPr>
        <p:spPr>
          <a:xfrm>
            <a:off x="1165151" y="6594871"/>
            <a:ext cx="10087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i="1" dirty="0">
                <a:solidFill>
                  <a:schemeClr val="bg1"/>
                </a:solidFill>
              </a:rPr>
              <a:t>Pour le CNIEL</a:t>
            </a:r>
          </a:p>
        </p:txBody>
      </p:sp>
      <p:sp>
        <p:nvSpPr>
          <p:cNvPr id="14" name="ZoneTexte 14"/>
          <p:cNvSpPr txBox="1"/>
          <p:nvPr userDrawn="1"/>
        </p:nvSpPr>
        <p:spPr>
          <a:xfrm>
            <a:off x="5051315" y="6594871"/>
            <a:ext cx="1679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i="1" dirty="0">
                <a:solidFill>
                  <a:schemeClr val="bg1"/>
                </a:solidFill>
              </a:rPr>
              <a:t>Post-test campagne MG</a:t>
            </a:r>
          </a:p>
        </p:txBody>
      </p:sp>
      <p:cxnSp>
        <p:nvCxnSpPr>
          <p:cNvPr id="16" name="Connecteur droit 15"/>
          <p:cNvCxnSpPr/>
          <p:nvPr userDrawn="1"/>
        </p:nvCxnSpPr>
        <p:spPr>
          <a:xfrm>
            <a:off x="4953000" y="6649781"/>
            <a:ext cx="0" cy="1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5966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Layout" Target="../slideLayouts/slideLayout27.xml"/><Relationship Id="rId7" Type="http://schemas.openxmlformats.org/officeDocument/2006/relationships/image" Target="../media/image22.png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18.emf"/><Relationship Id="rId4" Type="http://schemas.openxmlformats.org/officeDocument/2006/relationships/image" Target="../media/image19.png"/><Relationship Id="rId9" Type="http://schemas.openxmlformats.org/officeDocument/2006/relationships/package" Target="../embeddings/Microsoft_Word_Document.docx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chart" Target="../charts/chart1.xml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17" Type="http://schemas.openxmlformats.org/officeDocument/2006/relationships/chart" Target="../charts/chart5.xml"/><Relationship Id="rId2" Type="http://schemas.openxmlformats.org/officeDocument/2006/relationships/slideLayout" Target="../slideLayouts/slideLayout27.xml"/><Relationship Id="rId16" Type="http://schemas.openxmlformats.org/officeDocument/2006/relationships/chart" Target="../charts/chart4.xml"/><Relationship Id="rId1" Type="http://schemas.openxmlformats.org/officeDocument/2006/relationships/themeOverride" Target="../theme/themeOverride3.xml"/><Relationship Id="rId6" Type="http://schemas.openxmlformats.org/officeDocument/2006/relationships/chart" Target="../charts/chart3.xml"/><Relationship Id="rId11" Type="http://schemas.openxmlformats.org/officeDocument/2006/relationships/image" Target="../media/image29.png"/><Relationship Id="rId5" Type="http://schemas.openxmlformats.org/officeDocument/2006/relationships/image" Target="../media/image24.png"/><Relationship Id="rId15" Type="http://schemas.openxmlformats.org/officeDocument/2006/relationships/image" Target="../media/image33.png"/><Relationship Id="rId10" Type="http://schemas.openxmlformats.org/officeDocument/2006/relationships/image" Target="../media/image28.png"/><Relationship Id="rId4" Type="http://schemas.openxmlformats.org/officeDocument/2006/relationships/chart" Target="../charts/chart2.xml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36.png"/><Relationship Id="rId5" Type="http://schemas.openxmlformats.org/officeDocument/2006/relationships/image" Target="../media/image35.svg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ECC501-3724-4DE7-9A2E-0198AE73B5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6613" y="3739680"/>
            <a:ext cx="5453061" cy="583490"/>
          </a:xfrm>
        </p:spPr>
        <p:txBody>
          <a:bodyPr/>
          <a:lstStyle/>
          <a:p>
            <a:r>
              <a:rPr lang="fr-FR" dirty="0"/>
              <a:t>Les Français et la protection contre le tabagisme 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3383784-AE69-49F7-81C4-683A9ABC09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Rapport </a:t>
            </a:r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D54CD1AF-704A-4590-ADE9-31A8EE4A0C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1200" dirty="0"/>
              <a:t>Céline Fournier</a:t>
            </a:r>
          </a:p>
          <a:p>
            <a:r>
              <a:rPr lang="fr-FR" sz="1200" dirty="0"/>
              <a:t>Nadia Auzanneau - Louise Bastien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D8C18E0-476A-403B-AAE4-4DF10D62B3BE}"/>
              </a:ext>
            </a:extLst>
          </p:cNvPr>
          <p:cNvSpPr txBox="1"/>
          <p:nvPr/>
        </p:nvSpPr>
        <p:spPr>
          <a:xfrm>
            <a:off x="2498501" y="4323170"/>
            <a:ext cx="1596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20 mai 2019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582FAC2-19E7-44BE-8E84-D1858D70EF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7390" y="4475679"/>
            <a:ext cx="884261" cy="84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458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AE0F94-7273-4651-9EBA-8C9D801DC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Redressement effectué 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8E1BC391-7B0F-4575-A66E-F135318642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41072"/>
              </p:ext>
            </p:extLst>
          </p:nvPr>
        </p:nvGraphicFramePr>
        <p:xfrm>
          <a:off x="5736270" y="1742846"/>
          <a:ext cx="2961147" cy="1894479"/>
        </p:xfrm>
        <a:graphic>
          <a:graphicData uri="http://schemas.openxmlformats.org/drawingml/2006/table">
            <a:tbl>
              <a:tblPr firstRow="1" bandRow="1"/>
              <a:tblGrid>
                <a:gridCol w="13121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4478">
                  <a:extLst>
                    <a:ext uri="{9D8B030D-6E8A-4147-A177-3AD203B41FA5}">
                      <a16:colId xmlns:a16="http://schemas.microsoft.com/office/drawing/2014/main" val="848111959"/>
                    </a:ext>
                  </a:extLst>
                </a:gridCol>
                <a:gridCol w="8244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186">
                <a:tc>
                  <a:txBody>
                    <a:bodyPr/>
                    <a:lstStyle>
                      <a:defPPr>
                        <a:defRPr lang="fr-FR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fr-FR" sz="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Age</a:t>
                      </a:r>
                    </a:p>
                  </a:txBody>
                  <a:tcPr marL="74286" marR="74286" marT="34278" marB="3427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AFB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1" dirty="0">
                          <a:solidFill>
                            <a:schemeClr val="bg1"/>
                          </a:solidFill>
                          <a:latin typeface="+mn-lt"/>
                        </a:rPr>
                        <a:t>% Brut</a:t>
                      </a:r>
                    </a:p>
                  </a:txBody>
                  <a:tcPr marL="74286" marR="74286" marT="34278" marB="3427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AFB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fr-FR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800" i="1" dirty="0">
                          <a:solidFill>
                            <a:schemeClr val="bg1"/>
                          </a:solidFill>
                          <a:latin typeface="+mn-lt"/>
                        </a:rPr>
                        <a:t>% Redressé</a:t>
                      </a:r>
                    </a:p>
                  </a:txBody>
                  <a:tcPr marL="74286" marR="74286" marT="34278" marB="3427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AF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16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Base 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1011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1011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8226501"/>
                  </a:ext>
                </a:extLst>
              </a:tr>
              <a:tr h="24270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18-24 ans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96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25-34 ans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661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35-49 ans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661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50-64 ans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6717591"/>
                  </a:ext>
                </a:extLst>
              </a:tr>
              <a:tr h="22661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 ans et plus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4775708"/>
                  </a:ext>
                </a:extLst>
              </a:tr>
              <a:tr h="226616">
                <a:tc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endParaRPr lang="fr-FR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endParaRPr lang="fr-FR" sz="8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027813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343BF90B-7AAE-4936-8518-F7C6A99CB7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971620"/>
              </p:ext>
            </p:extLst>
          </p:nvPr>
        </p:nvGraphicFramePr>
        <p:xfrm>
          <a:off x="1494589" y="924462"/>
          <a:ext cx="2961147" cy="1030358"/>
        </p:xfrm>
        <a:graphic>
          <a:graphicData uri="http://schemas.openxmlformats.org/drawingml/2006/table">
            <a:tbl>
              <a:tblPr firstRow="1" bandRow="1"/>
              <a:tblGrid>
                <a:gridCol w="13121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4478">
                  <a:extLst>
                    <a:ext uri="{9D8B030D-6E8A-4147-A177-3AD203B41FA5}">
                      <a16:colId xmlns:a16="http://schemas.microsoft.com/office/drawing/2014/main" val="848111959"/>
                    </a:ext>
                  </a:extLst>
                </a:gridCol>
                <a:gridCol w="8244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186">
                <a:tc>
                  <a:txBody>
                    <a:bodyPr/>
                    <a:lstStyle>
                      <a:defPPr>
                        <a:defRPr lang="fr-FR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fr-FR" sz="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Genre</a:t>
                      </a:r>
                    </a:p>
                  </a:txBody>
                  <a:tcPr marL="74286" marR="74286" marT="34278" marB="3427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AFB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1" dirty="0">
                          <a:solidFill>
                            <a:schemeClr val="bg1"/>
                          </a:solidFill>
                          <a:latin typeface="+mn-lt"/>
                        </a:rPr>
                        <a:t>% Brut</a:t>
                      </a:r>
                    </a:p>
                  </a:txBody>
                  <a:tcPr marL="74286" marR="74286" marT="34278" marB="3427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AFB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fr-FR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800" i="1" dirty="0">
                          <a:solidFill>
                            <a:schemeClr val="bg1"/>
                          </a:solidFill>
                          <a:latin typeface="+mn-lt"/>
                        </a:rPr>
                        <a:t>% Redressé</a:t>
                      </a:r>
                    </a:p>
                  </a:txBody>
                  <a:tcPr marL="74286" marR="74286" marT="34278" marB="3427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AF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81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Base 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1011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1011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5456494"/>
                  </a:ext>
                </a:extLst>
              </a:tr>
              <a:tr h="24199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Homme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48%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36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Femme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52%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222EFA39-CA12-458C-B7B3-3F880C3A12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43317"/>
              </p:ext>
            </p:extLst>
          </p:nvPr>
        </p:nvGraphicFramePr>
        <p:xfrm>
          <a:off x="1494589" y="2396999"/>
          <a:ext cx="2961147" cy="1672601"/>
        </p:xfrm>
        <a:graphic>
          <a:graphicData uri="http://schemas.openxmlformats.org/drawingml/2006/table">
            <a:tbl>
              <a:tblPr firstRow="1" bandRow="1"/>
              <a:tblGrid>
                <a:gridCol w="1312191">
                  <a:extLst>
                    <a:ext uri="{9D8B030D-6E8A-4147-A177-3AD203B41FA5}">
                      <a16:colId xmlns:a16="http://schemas.microsoft.com/office/drawing/2014/main" val="2592130412"/>
                    </a:ext>
                  </a:extLst>
                </a:gridCol>
                <a:gridCol w="824478">
                  <a:extLst>
                    <a:ext uri="{9D8B030D-6E8A-4147-A177-3AD203B41FA5}">
                      <a16:colId xmlns:a16="http://schemas.microsoft.com/office/drawing/2014/main" val="3806850971"/>
                    </a:ext>
                  </a:extLst>
                </a:gridCol>
                <a:gridCol w="824478">
                  <a:extLst>
                    <a:ext uri="{9D8B030D-6E8A-4147-A177-3AD203B41FA5}">
                      <a16:colId xmlns:a16="http://schemas.microsoft.com/office/drawing/2014/main" val="2222440595"/>
                    </a:ext>
                  </a:extLst>
                </a:gridCol>
              </a:tblGrid>
              <a:tr h="353186">
                <a:tc>
                  <a:txBody>
                    <a:bodyPr/>
                    <a:lstStyle>
                      <a:defPPr>
                        <a:defRPr lang="fr-FR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fr-FR" sz="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CSP</a:t>
                      </a:r>
                    </a:p>
                  </a:txBody>
                  <a:tcPr marL="74286" marR="74286" marT="34278" marB="3427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AFB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1" dirty="0">
                          <a:solidFill>
                            <a:schemeClr val="bg1"/>
                          </a:solidFill>
                          <a:latin typeface="+mn-lt"/>
                        </a:rPr>
                        <a:t>% Brut</a:t>
                      </a:r>
                    </a:p>
                  </a:txBody>
                  <a:tcPr marL="74286" marR="74286" marT="34278" marB="3427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AFB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fr-FR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800" i="1" dirty="0">
                          <a:solidFill>
                            <a:schemeClr val="bg1"/>
                          </a:solidFill>
                          <a:latin typeface="+mn-lt"/>
                        </a:rPr>
                        <a:t>% Redressé</a:t>
                      </a:r>
                    </a:p>
                  </a:txBody>
                  <a:tcPr marL="74286" marR="74286" marT="34278" marB="3427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AF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011254"/>
                  </a:ext>
                </a:extLst>
              </a:tr>
              <a:tr h="11503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Base 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1011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1011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247577"/>
                  </a:ext>
                </a:extLst>
              </a:tr>
              <a:tr h="25865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CSP A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fr-FR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5324151"/>
                  </a:ext>
                </a:extLst>
              </a:tr>
              <a:tr h="26587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CSP B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fr-FR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356912"/>
                  </a:ext>
                </a:extLst>
              </a:tr>
              <a:tr h="22661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CSP C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fr-FR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2887531"/>
                  </a:ext>
                </a:extLst>
              </a:tr>
              <a:tr h="22661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Inactifs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fr-FR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0491893"/>
                  </a:ext>
                </a:extLst>
              </a:tr>
              <a:tr h="226616">
                <a:tc>
                  <a:txBody>
                    <a:bodyPr/>
                    <a:lstStyle/>
                    <a:p>
                      <a:pPr algn="ctr" fontAlgn="ctr"/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endParaRPr lang="fr-FR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endParaRPr lang="fr-FR" sz="8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6540726"/>
                  </a:ext>
                </a:extLst>
              </a:tr>
            </a:tbl>
          </a:graphicData>
        </a:graphic>
      </p:graphicFrame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DCC8CB29-7E3D-469C-89F2-842C222075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210271"/>
              </p:ext>
            </p:extLst>
          </p:nvPr>
        </p:nvGraphicFramePr>
        <p:xfrm>
          <a:off x="5746921" y="4196995"/>
          <a:ext cx="2961147" cy="1626483"/>
        </p:xfrm>
        <a:graphic>
          <a:graphicData uri="http://schemas.openxmlformats.org/drawingml/2006/table">
            <a:tbl>
              <a:tblPr firstRow="1" bandRow="1"/>
              <a:tblGrid>
                <a:gridCol w="1312191">
                  <a:extLst>
                    <a:ext uri="{9D8B030D-6E8A-4147-A177-3AD203B41FA5}">
                      <a16:colId xmlns:a16="http://schemas.microsoft.com/office/drawing/2014/main" val="2592130412"/>
                    </a:ext>
                  </a:extLst>
                </a:gridCol>
                <a:gridCol w="824478">
                  <a:extLst>
                    <a:ext uri="{9D8B030D-6E8A-4147-A177-3AD203B41FA5}">
                      <a16:colId xmlns:a16="http://schemas.microsoft.com/office/drawing/2014/main" val="3806850971"/>
                    </a:ext>
                  </a:extLst>
                </a:gridCol>
                <a:gridCol w="824478">
                  <a:extLst>
                    <a:ext uri="{9D8B030D-6E8A-4147-A177-3AD203B41FA5}">
                      <a16:colId xmlns:a16="http://schemas.microsoft.com/office/drawing/2014/main" val="2222440595"/>
                    </a:ext>
                  </a:extLst>
                </a:gridCol>
              </a:tblGrid>
              <a:tr h="353186">
                <a:tc>
                  <a:txBody>
                    <a:bodyPr/>
                    <a:lstStyle>
                      <a:defPPr>
                        <a:defRPr lang="fr-FR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fr-FR" sz="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Régions</a:t>
                      </a:r>
                    </a:p>
                  </a:txBody>
                  <a:tcPr marL="74286" marR="74286" marT="34278" marB="3427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AFB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1" dirty="0">
                          <a:solidFill>
                            <a:schemeClr val="bg1"/>
                          </a:solidFill>
                          <a:latin typeface="+mn-lt"/>
                        </a:rPr>
                        <a:t>% Brut</a:t>
                      </a:r>
                    </a:p>
                  </a:txBody>
                  <a:tcPr marL="74286" marR="74286" marT="34278" marB="3427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AFB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fr-FR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800" i="1" dirty="0">
                          <a:solidFill>
                            <a:schemeClr val="bg1"/>
                          </a:solidFill>
                          <a:latin typeface="+mn-lt"/>
                        </a:rPr>
                        <a:t>% Redressé</a:t>
                      </a:r>
                    </a:p>
                  </a:txBody>
                  <a:tcPr marL="74286" marR="74286" marT="34278" marB="3427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AF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011254"/>
                  </a:ext>
                </a:extLst>
              </a:tr>
              <a:tr h="1275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Base 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1011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1011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312773"/>
                  </a:ext>
                </a:extLst>
              </a:tr>
              <a:tr h="23944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Ile de France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19%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19%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5324151"/>
                  </a:ext>
                </a:extLst>
              </a:tr>
              <a:tr h="22650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Nord-Ouest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fr-F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fr-FR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356912"/>
                  </a:ext>
                </a:extLst>
              </a:tr>
              <a:tr h="22661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Nord-Est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fr-F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fr-FR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2887531"/>
                  </a:ext>
                </a:extLst>
              </a:tr>
              <a:tr h="22661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Sud-Ouest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fr-F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fr-FR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7842579"/>
                  </a:ext>
                </a:extLst>
              </a:tr>
              <a:tr h="22661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Sud-Est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fr-F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fr-FR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717978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FFD4D199-E375-407B-AEDB-04F236CD05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9146"/>
              </p:ext>
            </p:extLst>
          </p:nvPr>
        </p:nvGraphicFramePr>
        <p:xfrm>
          <a:off x="1531613" y="4399589"/>
          <a:ext cx="2961147" cy="1898009"/>
        </p:xfrm>
        <a:graphic>
          <a:graphicData uri="http://schemas.openxmlformats.org/drawingml/2006/table">
            <a:tbl>
              <a:tblPr firstRow="1" bandRow="1"/>
              <a:tblGrid>
                <a:gridCol w="1312191">
                  <a:extLst>
                    <a:ext uri="{9D8B030D-6E8A-4147-A177-3AD203B41FA5}">
                      <a16:colId xmlns:a16="http://schemas.microsoft.com/office/drawing/2014/main" val="2592130412"/>
                    </a:ext>
                  </a:extLst>
                </a:gridCol>
                <a:gridCol w="824478">
                  <a:extLst>
                    <a:ext uri="{9D8B030D-6E8A-4147-A177-3AD203B41FA5}">
                      <a16:colId xmlns:a16="http://schemas.microsoft.com/office/drawing/2014/main" val="3806850971"/>
                    </a:ext>
                  </a:extLst>
                </a:gridCol>
                <a:gridCol w="824478">
                  <a:extLst>
                    <a:ext uri="{9D8B030D-6E8A-4147-A177-3AD203B41FA5}">
                      <a16:colId xmlns:a16="http://schemas.microsoft.com/office/drawing/2014/main" val="2222440595"/>
                    </a:ext>
                  </a:extLst>
                </a:gridCol>
              </a:tblGrid>
              <a:tr h="353186">
                <a:tc>
                  <a:txBody>
                    <a:bodyPr/>
                    <a:lstStyle>
                      <a:defPPr>
                        <a:defRPr lang="fr-FR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fr-FR" sz="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Agglomération</a:t>
                      </a:r>
                    </a:p>
                  </a:txBody>
                  <a:tcPr marL="74286" marR="74286" marT="34278" marB="3427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AFB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 i="1" dirty="0">
                          <a:solidFill>
                            <a:schemeClr val="bg1"/>
                          </a:solidFill>
                          <a:latin typeface="+mn-lt"/>
                        </a:rPr>
                        <a:t>% Brut</a:t>
                      </a:r>
                    </a:p>
                  </a:txBody>
                  <a:tcPr marL="74286" marR="74286" marT="34278" marB="3427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AFB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fr-FR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800" i="1" dirty="0">
                          <a:solidFill>
                            <a:schemeClr val="bg1"/>
                          </a:solidFill>
                          <a:latin typeface="+mn-lt"/>
                        </a:rPr>
                        <a:t>% Redressé</a:t>
                      </a:r>
                    </a:p>
                  </a:txBody>
                  <a:tcPr marL="74286" marR="74286" marT="34278" marB="3427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AF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011254"/>
                  </a:ext>
                </a:extLst>
              </a:tr>
              <a:tr h="11154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Base 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1011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1011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229769"/>
                  </a:ext>
                </a:extLst>
              </a:tr>
              <a:tr h="25865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Une zone rurale         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fr-FR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5324151"/>
                  </a:ext>
                </a:extLst>
              </a:tr>
              <a:tr h="265879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2 000 à 19 999 habitants   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fr-FR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356912"/>
                  </a:ext>
                </a:extLst>
              </a:tr>
              <a:tr h="22661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20 000 à 99 999 habitants  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fr-FR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2887531"/>
                  </a:ext>
                </a:extLst>
              </a:tr>
              <a:tr h="22661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100 000 habitants et plus  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fr-FR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0491893"/>
                  </a:ext>
                </a:extLst>
              </a:tr>
              <a:tr h="22661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Agglomération parisienne   </a:t>
                      </a: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fr-FR" sz="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17%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0103338"/>
                  </a:ext>
                </a:extLst>
              </a:tr>
              <a:tr h="22661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fr-FR" sz="8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endParaRPr lang="fr-FR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endParaRPr lang="fr-FR" sz="8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4928362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C03FE3FA-491C-4C86-9B09-55A3D8609B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082" t="24352" r="41854" b="47633"/>
          <a:stretch/>
        </p:blipFill>
        <p:spPr>
          <a:xfrm>
            <a:off x="817499" y="4399589"/>
            <a:ext cx="501064" cy="43709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CA8920E-DCD4-406A-A355-FB3A93308C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8408" y="1742846"/>
            <a:ext cx="402668" cy="40266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18F454E-EC4F-43A8-9264-29A351E922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758" y="2425197"/>
            <a:ext cx="322586" cy="32258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BFF781A-AB3E-4CFD-8341-5FB0AA9FF805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78408" y="4170989"/>
            <a:ext cx="469668" cy="41328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CDCC187-6487-4C41-A848-A2A260056BF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1928" t="46997" r="32112" b="26447"/>
          <a:stretch/>
        </p:blipFill>
        <p:spPr>
          <a:xfrm>
            <a:off x="992560" y="1031358"/>
            <a:ext cx="411486" cy="385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2547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9748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11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448CFC-90A8-448C-A418-EBC5EF171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Contexte et objectifs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8CB102A-52BB-4A8D-A054-BFCBDC045074}"/>
              </a:ext>
            </a:extLst>
          </p:cNvPr>
          <p:cNvSpPr/>
          <p:nvPr/>
        </p:nvSpPr>
        <p:spPr>
          <a:xfrm>
            <a:off x="2885006" y="5654661"/>
            <a:ext cx="53771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i="1" dirty="0">
                <a:solidFill>
                  <a:srgbClr val="0093D3"/>
                </a:solidFill>
              </a:rPr>
              <a:t>Pour mieux protéger la population du tabac, faut-il interdire de fumer dans les espaces publics tels que les abords des écoles, terrasses de café, abribus, plages etc… ?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02124EE-50FC-46F1-9A7A-8CE85855B8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1562" y="3801292"/>
            <a:ext cx="567447" cy="54428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53AECB2-F581-4F72-BD86-0ECC305156C7}"/>
              </a:ext>
            </a:extLst>
          </p:cNvPr>
          <p:cNvSpPr/>
          <p:nvPr/>
        </p:nvSpPr>
        <p:spPr>
          <a:xfrm>
            <a:off x="7297783" y="1801223"/>
            <a:ext cx="246841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rgbClr val="B0B0B0"/>
                </a:solidFill>
              </a:rPr>
              <a:t>Le 31 mai 2019 </a:t>
            </a:r>
            <a:r>
              <a:rPr lang="fr-FR" dirty="0">
                <a:solidFill>
                  <a:srgbClr val="B0B0B0"/>
                </a:solidFill>
              </a:rPr>
              <a:t>est la </a:t>
            </a:r>
            <a:r>
              <a:rPr lang="fr-FR" b="1" dirty="0">
                <a:solidFill>
                  <a:srgbClr val="B0B0B0"/>
                </a:solidFill>
              </a:rPr>
              <a:t>Journée mondiale sans tabac</a:t>
            </a:r>
            <a:r>
              <a:rPr lang="fr-FR" dirty="0">
                <a:solidFill>
                  <a:srgbClr val="B0B0B0"/>
                </a:solidFill>
              </a:rPr>
              <a:t>. </a:t>
            </a:r>
          </a:p>
          <a:p>
            <a:pPr algn="ctr"/>
            <a:r>
              <a:rPr lang="fr-FR" dirty="0">
                <a:solidFill>
                  <a:srgbClr val="B0B0B0"/>
                </a:solidFill>
              </a:rPr>
              <a:t>A cette occasion, </a:t>
            </a:r>
            <a:r>
              <a:rPr lang="fr-FR" b="1" dirty="0">
                <a:solidFill>
                  <a:srgbClr val="B0B0B0"/>
                </a:solidFill>
              </a:rPr>
              <a:t>l’association des Droits des Non-Fumeurs (DNF) </a:t>
            </a:r>
            <a:r>
              <a:rPr lang="fr-FR" dirty="0">
                <a:solidFill>
                  <a:srgbClr val="B0B0B0"/>
                </a:solidFill>
              </a:rPr>
              <a:t>souhaite communiquer au sujet de la </a:t>
            </a:r>
            <a:r>
              <a:rPr lang="fr-FR" b="1" dirty="0">
                <a:solidFill>
                  <a:srgbClr val="B0B0B0"/>
                </a:solidFill>
              </a:rPr>
              <a:t>protection contre le tabagisme</a:t>
            </a:r>
            <a:r>
              <a:rPr lang="fr-FR" dirty="0">
                <a:solidFill>
                  <a:srgbClr val="B0B0B0"/>
                </a:solidFill>
              </a:rPr>
              <a:t>. </a:t>
            </a:r>
          </a:p>
          <a:p>
            <a:pPr algn="ctr"/>
            <a:endParaRPr lang="fr-FR" dirty="0">
              <a:solidFill>
                <a:srgbClr val="B0B0B0"/>
              </a:solidFill>
            </a:endParaRPr>
          </a:p>
          <a:p>
            <a:pPr algn="ctr"/>
            <a:r>
              <a:rPr lang="fr-FR" dirty="0">
                <a:solidFill>
                  <a:srgbClr val="B0B0B0"/>
                </a:solidFill>
              </a:rPr>
              <a:t>C’est dans cet objectif qu’</a:t>
            </a:r>
            <a:r>
              <a:rPr lang="fr-FR" dirty="0" err="1">
                <a:solidFill>
                  <a:srgbClr val="B0B0B0"/>
                </a:solidFill>
              </a:rPr>
              <a:t>OpinionWay</a:t>
            </a:r>
            <a:r>
              <a:rPr lang="fr-FR" dirty="0">
                <a:solidFill>
                  <a:srgbClr val="B0B0B0"/>
                </a:solidFill>
              </a:rPr>
              <a:t> a été sollicité.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3B1311B-00BB-4DBA-A4C3-38ACF15541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825" y="1947800"/>
            <a:ext cx="6569121" cy="29624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5D04944-C8BA-4B6E-823B-84C8C9AD0B8E}"/>
              </a:ext>
            </a:extLst>
          </p:cNvPr>
          <p:cNvSpPr/>
          <p:nvPr/>
        </p:nvSpPr>
        <p:spPr>
          <a:xfrm>
            <a:off x="631825" y="5205270"/>
            <a:ext cx="2253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B0B0B0"/>
                </a:solidFill>
              </a:rPr>
              <a:t>Une question posée : </a:t>
            </a:r>
            <a:endParaRPr lang="fr-FR" b="1" dirty="0"/>
          </a:p>
        </p:txBody>
      </p:sp>
      <p:pic>
        <p:nvPicPr>
          <p:cNvPr id="10" name="Graphique 9" descr="Ligne fléchée : incurvée dans le sens des aiguilles d’une montre">
            <a:extLst>
              <a:ext uri="{FF2B5EF4-FFF2-40B4-BE49-F238E27FC236}">
                <a16:creationId xmlns:a16="http://schemas.microsoft.com/office/drawing/2014/main" id="{3DF31157-93A9-4717-8C88-54F1267951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6200000" flipV="1">
            <a:off x="1766953" y="5512531"/>
            <a:ext cx="914400" cy="847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6458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5006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A1F238-7FBA-4FEB-8193-F31A7EC43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méthodologie </a:t>
            </a:r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EE74F9C-2893-4A72-9689-8B21C78ACC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7770" y="5720781"/>
            <a:ext cx="68622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Toute publication totale ou partielle doit impérativement utiliser la mention complète suivante :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« </a:t>
            </a:r>
            <a:r>
              <a:rPr kumimoji="0" lang="fr-FR" alt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Sondage OpinionWay pour </a:t>
            </a:r>
            <a:r>
              <a:rPr lang="fr-FR" altLang="fr-FR" sz="10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Les Droits des Non-Fumeurs </a:t>
            </a:r>
            <a:r>
              <a:rPr kumimoji="0" lang="fr-FR" alt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Tahoma" panose="020B0604030504040204" pitchFamily="34" charset="0"/>
                <a:cs typeface="Tahoma" panose="020B0604030504040204" pitchFamily="34" charset="0"/>
              </a:rPr>
              <a:t>et aucune reprise de l’enquête ne pourra être dissociée de cet intitulé.</a:t>
            </a:r>
            <a:endParaRPr kumimoji="0" lang="fr-FR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4223EC6F-AD04-4CDD-8971-15878ACF49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300426"/>
              </p:ext>
            </p:extLst>
          </p:nvPr>
        </p:nvGraphicFramePr>
        <p:xfrm>
          <a:off x="1521876" y="1137219"/>
          <a:ext cx="7647882" cy="4343061"/>
        </p:xfrm>
        <a:graphic>
          <a:graphicData uri="http://schemas.openxmlformats.org/drawingml/2006/table">
            <a:tbl>
              <a:tblPr firstRow="1" bandRow="1"/>
              <a:tblGrid>
                <a:gridCol w="76478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4524">
                <a:tc>
                  <a:txBody>
                    <a:bodyPr/>
                    <a:lstStyle>
                      <a:defPPr>
                        <a:defRPr lang="fr-FR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endParaRPr lang="fr-FR" sz="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1" marR="74291" marT="34273" marB="34273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AF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8373">
                <a:tc>
                  <a:txBody>
                    <a:bodyPr/>
                    <a:lstStyle/>
                    <a:p>
                      <a:pPr marL="36195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Etude quantitative réalisée auprès d’un échantillon de </a:t>
                      </a: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1011 Français de 18 ans et plus</a:t>
                      </a:r>
                    </a:p>
                    <a:p>
                      <a:pPr marL="36195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Cet échantillon est représentatif des Français de 18 ans et plus en termes de sexe, d'âge, de CSP, de région et d’agglomération.</a:t>
                      </a:r>
                    </a:p>
                  </a:txBody>
                  <a:tcPr marL="74291" marR="74291" marT="34273" marB="34273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075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1" marR="74291" marT="34273" marB="34273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AF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2975">
                <a:tc>
                  <a:txBody>
                    <a:bodyPr/>
                    <a:lstStyle/>
                    <a:p>
                      <a:pPr marL="36195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36195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L’échantillon a été interrogé via notre omnibus hebdomadaire par </a:t>
                      </a:r>
                      <a:r>
                        <a:rPr kumimoji="0" lang="fr-F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questionnaire auto-administré en ligne sur système CAWI </a:t>
                      </a:r>
                      <a:r>
                        <a:rPr kumimoji="0" lang="fr-F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</a:t>
                      </a:r>
                      <a:r>
                        <a:rPr kumimoji="0" lang="fr-FR" altLang="fr-F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Computer Assisted Web Interview), via notre propre Access Panel : New Panel. 1 question a été posée aux panélistes.</a:t>
                      </a:r>
                    </a:p>
                    <a:p>
                      <a:pPr marL="36195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Pour les remercier de leur participation, les panélistes ont touché des incentives ou ont fait un don à l’association proposée de leur choix. </a:t>
                      </a:r>
                    </a:p>
                    <a:p>
                      <a:pPr marL="36195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7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36195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4291" marR="74291" marT="34273" marB="34273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44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1" marR="74291" marT="34273" marB="34273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AF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2409">
                <a:tc>
                  <a:txBody>
                    <a:bodyPr/>
                    <a:lstStyle/>
                    <a:p>
                      <a:pPr marL="36195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36195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36195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Les interviews ont été réalisées du </a:t>
                      </a:r>
                      <a:r>
                        <a:rPr kumimoji="0" lang="fr-FR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22 au 23 mai 2019. </a:t>
                      </a:r>
                    </a:p>
                    <a:p>
                      <a:pPr marL="36195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36195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4291" marR="74291" marT="34273" marB="34273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4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1" marR="74291" marT="34273" marB="34273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AF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3440">
                <a:tc>
                  <a:txBody>
                    <a:bodyPr/>
                    <a:lstStyle/>
                    <a:p>
                      <a:pPr marL="36195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36195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OpinionWay a réalisé cette enquête en appliquant les procédures et règles de la </a:t>
                      </a:r>
                      <a:r>
                        <a:rPr kumimoji="0" lang="fr-FR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norme ISO 20252</a:t>
                      </a:r>
                      <a:r>
                        <a:rPr kumimoji="0" lang="fr-FR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</a:p>
                    <a:p>
                      <a:pPr marL="180975" indent="0" algn="just" defTabSz="914400" rtl="0" eaLnBrk="1" latinLnBrk="0" hangingPunct="1"/>
                      <a:endParaRPr lang="fr-FR" sz="9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1" marR="74291" marT="34273" marB="34273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44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1" marR="74291" marT="34273" marB="34273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AF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0296">
                <a:tc>
                  <a:txBody>
                    <a:bodyPr/>
                    <a:lstStyle/>
                    <a:p>
                      <a:pPr marL="36195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</a:tabLst>
                        <a:defRPr/>
                      </a:pPr>
                      <a:endParaRPr kumimoji="0" lang="fr-FR" sz="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36195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</a:tabLst>
                        <a:defRPr/>
                      </a:pPr>
                      <a:r>
                        <a:rPr kumimoji="0" lang="fr-FR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Les résultats de ce sondage doivent être lus en tenant compte des </a:t>
                      </a:r>
                      <a:r>
                        <a:rPr kumimoji="0" lang="fr-FR" sz="105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marges d'incertitude à 95% </a:t>
                      </a:r>
                      <a:r>
                        <a:rPr kumimoji="0" lang="fr-FR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: 1,4 à 3,1 points au plus pour un échantillon de 1000 répondants. </a:t>
                      </a:r>
                    </a:p>
                  </a:txBody>
                  <a:tcPr marL="74291" marR="74291" marT="34273" marB="34273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Espace réservé du texte 10">
            <a:extLst>
              <a:ext uri="{FF2B5EF4-FFF2-40B4-BE49-F238E27FC236}">
                <a16:creationId xmlns:a16="http://schemas.microsoft.com/office/drawing/2014/main" id="{344BA964-6737-489B-97FA-57F8F55DD3E4}"/>
              </a:ext>
            </a:extLst>
          </p:cNvPr>
          <p:cNvSpPr txBox="1">
            <a:spLocks/>
          </p:cNvSpPr>
          <p:nvPr/>
        </p:nvSpPr>
        <p:spPr>
          <a:xfrm>
            <a:off x="1795765" y="1181620"/>
            <a:ext cx="5778921" cy="331910"/>
          </a:xfrm>
          <a:prstGeom prst="rect">
            <a:avLst/>
          </a:prstGeom>
        </p:spPr>
        <p:txBody>
          <a:bodyPr wrap="square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 baseline="0">
                <a:solidFill>
                  <a:srgbClr val="13AFB7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3AFB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13AFB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3AFB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3AFB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13AFB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13AFB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3A9D0371-2E9B-49E1-8B65-C2EEDA8147FB}"/>
              </a:ext>
            </a:extLst>
          </p:cNvPr>
          <p:cNvSpPr>
            <a:spLocks noChangeAspect="1"/>
          </p:cNvSpPr>
          <p:nvPr/>
        </p:nvSpPr>
        <p:spPr>
          <a:xfrm>
            <a:off x="1184270" y="972321"/>
            <a:ext cx="486000" cy="498095"/>
          </a:xfrm>
          <a:prstGeom prst="ellipse">
            <a:avLst/>
          </a:prstGeom>
          <a:solidFill>
            <a:srgbClr val="13AFB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0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09A6A551-CFCD-47B2-8CCB-BE7BFC1D85E8}"/>
              </a:ext>
            </a:extLst>
          </p:cNvPr>
          <p:cNvSpPr>
            <a:spLocks noChangeAspect="1"/>
          </p:cNvSpPr>
          <p:nvPr/>
        </p:nvSpPr>
        <p:spPr>
          <a:xfrm>
            <a:off x="1189431" y="2042194"/>
            <a:ext cx="486000" cy="498095"/>
          </a:xfrm>
          <a:prstGeom prst="ellipse">
            <a:avLst/>
          </a:prstGeom>
          <a:solidFill>
            <a:srgbClr val="13AFB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0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25E217C-D443-4394-ADF1-6A6CC62BC19C}"/>
              </a:ext>
            </a:extLst>
          </p:cNvPr>
          <p:cNvSpPr>
            <a:spLocks noChangeAspect="1"/>
          </p:cNvSpPr>
          <p:nvPr/>
        </p:nvSpPr>
        <p:spPr>
          <a:xfrm>
            <a:off x="1184270" y="3141900"/>
            <a:ext cx="486000" cy="498095"/>
          </a:xfrm>
          <a:prstGeom prst="ellipse">
            <a:avLst/>
          </a:prstGeom>
          <a:solidFill>
            <a:srgbClr val="13AFB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0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EA095DC3-2EB7-4CE9-BD4D-785C38844D5B}"/>
              </a:ext>
            </a:extLst>
          </p:cNvPr>
          <p:cNvSpPr>
            <a:spLocks noChangeAspect="1"/>
          </p:cNvSpPr>
          <p:nvPr/>
        </p:nvSpPr>
        <p:spPr>
          <a:xfrm>
            <a:off x="1170132" y="3864625"/>
            <a:ext cx="486000" cy="498095"/>
          </a:xfrm>
          <a:prstGeom prst="ellipse">
            <a:avLst/>
          </a:prstGeom>
          <a:solidFill>
            <a:srgbClr val="13AFB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0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A37E72FE-0BED-4491-8037-B961386985B1}"/>
              </a:ext>
            </a:extLst>
          </p:cNvPr>
          <p:cNvSpPr>
            <a:spLocks noChangeAspect="1"/>
          </p:cNvSpPr>
          <p:nvPr/>
        </p:nvSpPr>
        <p:spPr>
          <a:xfrm>
            <a:off x="1251770" y="4770557"/>
            <a:ext cx="486000" cy="498095"/>
          </a:xfrm>
          <a:prstGeom prst="ellipse">
            <a:avLst/>
          </a:prstGeom>
          <a:solidFill>
            <a:srgbClr val="13AFB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00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6" descr="D:\01-OWay\GRAPHISMES\Methodo\white-05.png">
            <a:extLst>
              <a:ext uri="{FF2B5EF4-FFF2-40B4-BE49-F238E27FC236}">
                <a16:creationId xmlns:a16="http://schemas.microsoft.com/office/drawing/2014/main" id="{61BF554F-2B1A-4E6B-B389-7A1DD84748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1770" y="1039821"/>
            <a:ext cx="351000" cy="359735"/>
          </a:xfrm>
          <a:prstGeom prst="rect">
            <a:avLst/>
          </a:prstGeom>
          <a:noFill/>
        </p:spPr>
      </p:pic>
      <p:pic>
        <p:nvPicPr>
          <p:cNvPr id="13" name="Picture 3" descr="D:\01-OWay\GRAPHISMES\Methodo\white-02.png">
            <a:extLst>
              <a:ext uri="{FF2B5EF4-FFF2-40B4-BE49-F238E27FC236}">
                <a16:creationId xmlns:a16="http://schemas.microsoft.com/office/drawing/2014/main" id="{973C0C83-D8FF-4E0F-ADAA-C30D2BB643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6931" y="2109694"/>
            <a:ext cx="351000" cy="359735"/>
          </a:xfrm>
          <a:prstGeom prst="rect">
            <a:avLst/>
          </a:prstGeom>
          <a:noFill/>
        </p:spPr>
      </p:pic>
      <p:pic>
        <p:nvPicPr>
          <p:cNvPr id="14" name="Picture 4" descr="D:\01-OWay\GRAPHISMES\Methodo\white-03.png">
            <a:extLst>
              <a:ext uri="{FF2B5EF4-FFF2-40B4-BE49-F238E27FC236}">
                <a16:creationId xmlns:a16="http://schemas.microsoft.com/office/drawing/2014/main" id="{D14A8A14-AB6D-4DE5-9D55-51493124AA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1770" y="3195792"/>
            <a:ext cx="351000" cy="359735"/>
          </a:xfrm>
          <a:prstGeom prst="rect">
            <a:avLst/>
          </a:prstGeom>
          <a:noFill/>
        </p:spPr>
      </p:pic>
      <p:pic>
        <p:nvPicPr>
          <p:cNvPr id="15" name="Picture 2" descr="D:\01-OWay\GRAPHISMES\Methodo\AFNOR-01.png">
            <a:extLst>
              <a:ext uri="{FF2B5EF4-FFF2-40B4-BE49-F238E27FC236}">
                <a16:creationId xmlns:a16="http://schemas.microsoft.com/office/drawing/2014/main" id="{F3886EB6-D6EA-440E-BD56-3839FCDA7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65827" y="3974522"/>
            <a:ext cx="294610" cy="301941"/>
          </a:xfrm>
          <a:prstGeom prst="rect">
            <a:avLst/>
          </a:prstGeom>
          <a:noFill/>
        </p:spPr>
      </p:pic>
      <p:pic>
        <p:nvPicPr>
          <p:cNvPr id="16" name="Picture 5" descr="D:\01-OWay\GRAPHISMES\Methodo\white-04.png">
            <a:extLst>
              <a:ext uri="{FF2B5EF4-FFF2-40B4-BE49-F238E27FC236}">
                <a16:creationId xmlns:a16="http://schemas.microsoft.com/office/drawing/2014/main" id="{4F9BE767-B33F-456B-965B-763C83B0FB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19270" y="4811980"/>
            <a:ext cx="351000" cy="359735"/>
          </a:xfrm>
          <a:prstGeom prst="rect">
            <a:avLst/>
          </a:prstGeom>
          <a:noFill/>
        </p:spPr>
      </p:pic>
      <p:graphicFrame>
        <p:nvGraphicFramePr>
          <p:cNvPr id="18" name="Objet 17">
            <a:extLst>
              <a:ext uri="{FF2B5EF4-FFF2-40B4-BE49-F238E27FC236}">
                <a16:creationId xmlns:a16="http://schemas.microsoft.com/office/drawing/2014/main" id="{2CC7A7C4-51E6-45F0-B742-A1997C6571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9858972"/>
              </p:ext>
            </p:extLst>
          </p:nvPr>
        </p:nvGraphicFramePr>
        <p:xfrm>
          <a:off x="7739830" y="2757368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Document" showAsIcon="1" r:id="rId9" imgW="914400" imgH="771525" progId="Word.Document.12">
                  <p:embed/>
                </p:oleObj>
              </mc:Choice>
              <mc:Fallback>
                <p:oleObj name="Document" showAsIcon="1" r:id="rId9" imgW="914400" imgH="77152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739830" y="2757368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383794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Wykres 4">
            <a:extLst>
              <a:ext uri="{FF2B5EF4-FFF2-40B4-BE49-F238E27FC236}">
                <a16:creationId xmlns:a16="http://schemas.microsoft.com/office/drawing/2014/main" id="{6CF6A202-16EC-41B0-A588-3FD0B7EF480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812942" y="4543046"/>
          <a:ext cx="1725086" cy="18191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Wykres 4">
            <a:extLst>
              <a:ext uri="{FF2B5EF4-FFF2-40B4-BE49-F238E27FC236}">
                <a16:creationId xmlns:a16="http://schemas.microsoft.com/office/drawing/2014/main" id="{4D776B0F-7EBD-4029-8198-42B96C3BD4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715108"/>
              </p:ext>
            </p:extLst>
          </p:nvPr>
        </p:nvGraphicFramePr>
        <p:xfrm>
          <a:off x="1947254" y="1414743"/>
          <a:ext cx="2358915" cy="195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4" name="Image 3">
            <a:extLst>
              <a:ext uri="{FF2B5EF4-FFF2-40B4-BE49-F238E27FC236}">
                <a16:creationId xmlns:a16="http://schemas.microsoft.com/office/drawing/2014/main" id="{AA04F58F-F486-4001-A310-A37A5510DDD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1928" t="46997" r="32112" b="26447"/>
          <a:stretch/>
        </p:blipFill>
        <p:spPr>
          <a:xfrm>
            <a:off x="3501811" y="1090671"/>
            <a:ext cx="1588873" cy="148712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A41ABF-7AE9-4540-80F0-819E8F691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Profil des répondants</a:t>
            </a: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D4B47376-8496-4E75-A0C8-3125E4C621C3}"/>
              </a:ext>
            </a:extLst>
          </p:cNvPr>
          <p:cNvSpPr/>
          <p:nvPr/>
        </p:nvSpPr>
        <p:spPr>
          <a:xfrm rot="1616552" flipH="1">
            <a:off x="5262235" y="3384777"/>
            <a:ext cx="1963456" cy="1325737"/>
          </a:xfrm>
          <a:prstGeom prst="arc">
            <a:avLst>
              <a:gd name="adj1" fmla="val 1900447"/>
              <a:gd name="adj2" fmla="val 7566358"/>
            </a:avLst>
          </a:prstGeom>
          <a:ln w="34925" cap="rnd">
            <a:solidFill>
              <a:srgbClr val="13AFB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Arc 5">
            <a:extLst>
              <a:ext uri="{FF2B5EF4-FFF2-40B4-BE49-F238E27FC236}">
                <a16:creationId xmlns:a16="http://schemas.microsoft.com/office/drawing/2014/main" id="{507802FD-9861-41D2-A8BF-B3EB7D6E2121}"/>
              </a:ext>
            </a:extLst>
          </p:cNvPr>
          <p:cNvSpPr/>
          <p:nvPr/>
        </p:nvSpPr>
        <p:spPr>
          <a:xfrm rot="15441114">
            <a:off x="4425767" y="4360686"/>
            <a:ext cx="641300" cy="343187"/>
          </a:xfrm>
          <a:prstGeom prst="arc">
            <a:avLst>
              <a:gd name="adj1" fmla="val 272604"/>
              <a:gd name="adj2" fmla="val 9353797"/>
            </a:avLst>
          </a:prstGeom>
          <a:ln w="34925" cap="rnd">
            <a:solidFill>
              <a:srgbClr val="13AFB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Arc 6">
            <a:extLst>
              <a:ext uri="{FF2B5EF4-FFF2-40B4-BE49-F238E27FC236}">
                <a16:creationId xmlns:a16="http://schemas.microsoft.com/office/drawing/2014/main" id="{32CA2EB5-0494-4CA4-824D-6EFCF8501C37}"/>
              </a:ext>
            </a:extLst>
          </p:cNvPr>
          <p:cNvSpPr/>
          <p:nvPr/>
        </p:nvSpPr>
        <p:spPr>
          <a:xfrm rot="19948520" flipH="1">
            <a:off x="2790837" y="3542944"/>
            <a:ext cx="1275956" cy="992548"/>
          </a:xfrm>
          <a:prstGeom prst="arc">
            <a:avLst>
              <a:gd name="adj1" fmla="val 1900447"/>
              <a:gd name="adj2" fmla="val 8325069"/>
            </a:avLst>
          </a:prstGeom>
          <a:ln w="34925" cap="rnd">
            <a:solidFill>
              <a:srgbClr val="13AFB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9" name="Wykres 4">
            <a:extLst>
              <a:ext uri="{FF2B5EF4-FFF2-40B4-BE49-F238E27FC236}">
                <a16:creationId xmlns:a16="http://schemas.microsoft.com/office/drawing/2014/main" id="{2F0E4F22-47B3-43C0-88CA-7E1E468E42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3521412"/>
              </p:ext>
            </p:extLst>
          </p:nvPr>
        </p:nvGraphicFramePr>
        <p:xfrm>
          <a:off x="7655870" y="2643639"/>
          <a:ext cx="1965331" cy="1680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" name="Tableau 68">
            <a:extLst>
              <a:ext uri="{FF2B5EF4-FFF2-40B4-BE49-F238E27FC236}">
                <a16:creationId xmlns:a16="http://schemas.microsoft.com/office/drawing/2014/main" id="{F0F2503B-48D1-4152-930E-9CA41DE45B43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6369280" y="2652283"/>
          <a:ext cx="1265329" cy="1684356"/>
        </p:xfrm>
        <a:graphic>
          <a:graphicData uri="http://schemas.openxmlformats.org/drawingml/2006/table">
            <a:tbl>
              <a:tblPr/>
              <a:tblGrid>
                <a:gridCol w="12653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0726">
                <a:tc>
                  <a:txBody>
                    <a:bodyPr/>
                    <a:lstStyle/>
                    <a:p>
                      <a:pPr algn="r" fontAlgn="b"/>
                      <a:r>
                        <a:rPr lang="fr-FR" sz="105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fr-FR" sz="1000" b="0" i="0" u="none" strike="noStrike" kern="1200" dirty="0">
                          <a:solidFill>
                            <a:srgbClr val="404040"/>
                          </a:solidFill>
                          <a:latin typeface="Calibri"/>
                          <a:ea typeface="+mn-ea"/>
                          <a:cs typeface="+mn-cs"/>
                        </a:rPr>
                        <a:t>Ile-de-France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726">
                <a:tc>
                  <a:txBody>
                    <a:bodyPr/>
                    <a:lstStyle/>
                    <a:p>
                      <a:pPr marL="0" algn="r" defTabSz="685862" rtl="0" eaLnBrk="1" fontAlgn="ctr" latinLnBrk="0" hangingPunct="1"/>
                      <a:r>
                        <a:rPr lang="fr-FR" sz="10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Province</a:t>
                      </a:r>
                      <a:endParaRPr lang="pl-PL" sz="1000" b="1" i="0" u="none" strike="noStrike" kern="1200" dirty="0"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6161035"/>
                  </a:ext>
                </a:extLst>
              </a:tr>
              <a:tr h="280726">
                <a:tc>
                  <a:txBody>
                    <a:bodyPr/>
                    <a:lstStyle/>
                    <a:p>
                      <a:pPr marL="0" algn="r" defTabSz="685862" rtl="0" eaLnBrk="1" fontAlgn="ctr" latinLnBrk="0" hangingPunct="1"/>
                      <a:r>
                        <a:rPr lang="fr-FR" sz="1000" b="0" i="0" u="none" strike="noStrike" kern="1200" dirty="0">
                          <a:solidFill>
                            <a:srgbClr val="404040"/>
                          </a:solidFill>
                          <a:latin typeface="Calibri"/>
                          <a:ea typeface="+mn-ea"/>
                          <a:cs typeface="+mn-cs"/>
                        </a:rPr>
                        <a:t>Nord Ouest</a:t>
                      </a:r>
                      <a:endParaRPr lang="pl-PL" sz="1000" b="0" i="0" u="none" strike="noStrike" kern="1200" dirty="0">
                        <a:solidFill>
                          <a:srgbClr val="40404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58918"/>
                  </a:ext>
                </a:extLst>
              </a:tr>
              <a:tr h="280726">
                <a:tc>
                  <a:txBody>
                    <a:bodyPr/>
                    <a:lstStyle/>
                    <a:p>
                      <a:pPr marL="0" algn="r" defTabSz="685862" rtl="0" eaLnBrk="1" fontAlgn="ctr" latinLnBrk="0" hangingPunct="1"/>
                      <a:r>
                        <a:rPr lang="fr-FR" sz="1000" b="0" i="0" u="none" strike="noStrike" kern="1200" dirty="0">
                          <a:solidFill>
                            <a:srgbClr val="404040"/>
                          </a:solidFill>
                          <a:latin typeface="Calibri"/>
                          <a:ea typeface="+mn-ea"/>
                          <a:cs typeface="+mn-cs"/>
                        </a:rPr>
                        <a:t>Nord Est</a:t>
                      </a:r>
                      <a:endParaRPr lang="pl-PL" sz="1000" b="0" i="0" u="none" strike="noStrike" kern="1200" dirty="0">
                        <a:solidFill>
                          <a:srgbClr val="40404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0726">
                <a:tc>
                  <a:txBody>
                    <a:bodyPr/>
                    <a:lstStyle/>
                    <a:p>
                      <a:pPr marL="0" algn="r" defTabSz="685862" rtl="0" eaLnBrk="1" fontAlgn="ctr" latinLnBrk="0" hangingPunct="1"/>
                      <a:r>
                        <a:rPr lang="fr-FR" sz="1000" b="0" i="0" u="none" strike="noStrike" kern="1200" dirty="0">
                          <a:solidFill>
                            <a:srgbClr val="404040"/>
                          </a:solidFill>
                          <a:latin typeface="Calibri"/>
                          <a:ea typeface="+mn-ea"/>
                          <a:cs typeface="+mn-cs"/>
                        </a:rPr>
                        <a:t>Sud Ouest</a:t>
                      </a:r>
                      <a:endParaRPr lang="pl-PL" sz="1000" b="0" i="0" u="none" strike="noStrike" kern="1200" dirty="0">
                        <a:solidFill>
                          <a:srgbClr val="40404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726">
                <a:tc>
                  <a:txBody>
                    <a:bodyPr/>
                    <a:lstStyle/>
                    <a:p>
                      <a:pPr marL="0" algn="r" defTabSz="685862" rtl="0" eaLnBrk="1" fontAlgn="ctr" latinLnBrk="0" hangingPunct="1"/>
                      <a:r>
                        <a:rPr lang="fr-FR" sz="1000" b="0" i="0" u="none" strike="noStrike" kern="1200" dirty="0">
                          <a:solidFill>
                            <a:srgbClr val="404040"/>
                          </a:solidFill>
                          <a:latin typeface="Calibri"/>
                          <a:ea typeface="+mn-ea"/>
                          <a:cs typeface="+mn-cs"/>
                        </a:rPr>
                        <a:t>Sud Est</a:t>
                      </a:r>
                      <a:endParaRPr lang="pl-PL" sz="1000" b="0" i="0" u="none" strike="noStrike" kern="1200" dirty="0">
                        <a:solidFill>
                          <a:srgbClr val="40404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Tableau 68">
            <a:extLst>
              <a:ext uri="{FF2B5EF4-FFF2-40B4-BE49-F238E27FC236}">
                <a16:creationId xmlns:a16="http://schemas.microsoft.com/office/drawing/2014/main" id="{91B9C9EE-A437-4602-BE0D-722C50C5E962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619047" y="4144388"/>
          <a:ext cx="1231530" cy="1932392"/>
        </p:xfrm>
        <a:graphic>
          <a:graphicData uri="http://schemas.openxmlformats.org/drawingml/2006/table">
            <a:tbl>
              <a:tblPr/>
              <a:tblGrid>
                <a:gridCol w="12315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056">
                <a:tc>
                  <a:txBody>
                    <a:bodyPr/>
                    <a:lstStyle/>
                    <a:p>
                      <a:pPr marL="0" algn="r" defTabSz="685862" rtl="0" eaLnBrk="1" fontAlgn="ctr" latinLnBrk="0" hangingPunct="1"/>
                      <a:r>
                        <a:rPr lang="fr-FR" sz="10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Moins de 50 ans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6128893"/>
                  </a:ext>
                </a:extLst>
              </a:tr>
              <a:tr h="276056">
                <a:tc>
                  <a:txBody>
                    <a:bodyPr/>
                    <a:lstStyle/>
                    <a:p>
                      <a:pPr marL="0" algn="r" defTabSz="685862" rtl="0" eaLnBrk="1" fontAlgn="ctr" latinLnBrk="0" hangingPunct="1"/>
                      <a:r>
                        <a:rPr lang="fr-FR" sz="10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 ans et plus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3925850"/>
                  </a:ext>
                </a:extLst>
              </a:tr>
              <a:tr h="276056"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404040"/>
                          </a:solidFill>
                          <a:latin typeface="Calibri"/>
                        </a:rPr>
                        <a:t>18-24 ans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056"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404040"/>
                          </a:solidFill>
                          <a:latin typeface="Calibri"/>
                        </a:rPr>
                        <a:t>25-34 ans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2327175"/>
                  </a:ext>
                </a:extLst>
              </a:tr>
              <a:tr h="276056"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404040"/>
                          </a:solidFill>
                          <a:latin typeface="Calibri"/>
                        </a:rPr>
                        <a:t>35-49 ans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58918"/>
                  </a:ext>
                </a:extLst>
              </a:tr>
              <a:tr h="276056"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404040"/>
                          </a:solidFill>
                          <a:latin typeface="Calibri"/>
                        </a:rPr>
                        <a:t>50-64 ans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0077556"/>
                  </a:ext>
                </a:extLst>
              </a:tr>
              <a:tr h="276056"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404040"/>
                          </a:solidFill>
                          <a:latin typeface="Calibri"/>
                        </a:rPr>
                        <a:t>65 ans et plus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0459708"/>
                  </a:ext>
                </a:extLst>
              </a:tr>
            </a:tbl>
          </a:graphicData>
        </a:graphic>
      </p:graphicFrame>
      <p:sp>
        <p:nvSpPr>
          <p:cNvPr id="12" name="Rectangle 25">
            <a:extLst>
              <a:ext uri="{FF2B5EF4-FFF2-40B4-BE49-F238E27FC236}">
                <a16:creationId xmlns:a16="http://schemas.microsoft.com/office/drawing/2014/main" id="{2D5E9B27-63A0-4B13-98F1-E5A0374C8188}"/>
              </a:ext>
            </a:extLst>
          </p:cNvPr>
          <p:cNvSpPr>
            <a:spLocks noChangeAspect="1"/>
          </p:cNvSpPr>
          <p:nvPr/>
        </p:nvSpPr>
        <p:spPr>
          <a:xfrm>
            <a:off x="896071" y="3749385"/>
            <a:ext cx="19112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Age moyen :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0A99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49,1 ans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B07EDA9B-6DD5-4576-BE90-6A5A40928980}"/>
              </a:ext>
            </a:extLst>
          </p:cNvPr>
          <p:cNvSpPr/>
          <p:nvPr/>
        </p:nvSpPr>
        <p:spPr>
          <a:xfrm flipH="1">
            <a:off x="3351530" y="2366956"/>
            <a:ext cx="1435050" cy="1409898"/>
          </a:xfrm>
          <a:prstGeom prst="arc">
            <a:avLst>
              <a:gd name="adj1" fmla="val 11265653"/>
              <a:gd name="adj2" fmla="val 14915113"/>
            </a:avLst>
          </a:prstGeom>
          <a:ln w="34925" cap="rnd">
            <a:solidFill>
              <a:srgbClr val="13AFB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4" name="Tableau 68">
            <a:extLst>
              <a:ext uri="{FF2B5EF4-FFF2-40B4-BE49-F238E27FC236}">
                <a16:creationId xmlns:a16="http://schemas.microsoft.com/office/drawing/2014/main" id="{12477E07-4C1E-4956-8269-A5CB12D99CBD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6369281" y="4572183"/>
          <a:ext cx="1391414" cy="1695385"/>
        </p:xfrm>
        <a:graphic>
          <a:graphicData uri="http://schemas.openxmlformats.org/drawingml/2006/table">
            <a:tbl>
              <a:tblPr/>
              <a:tblGrid>
                <a:gridCol w="13914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9077">
                <a:tc>
                  <a:txBody>
                    <a:bodyPr/>
                    <a:lstStyle/>
                    <a:p>
                      <a:pPr marL="0" marR="0" indent="0" algn="r" defTabSz="685862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kern="1200" dirty="0">
                          <a:solidFill>
                            <a:srgbClr val="404040"/>
                          </a:solidFill>
                          <a:latin typeface="Calibri"/>
                          <a:ea typeface="+mn-ea"/>
                          <a:cs typeface="+mn-cs"/>
                        </a:rPr>
                        <a:t>Commune rurale         </a:t>
                      </a:r>
                    </a:p>
                  </a:txBody>
                  <a:tcPr marL="7144" marR="7144" marT="7144" marB="0" anchor="ctr">
                    <a:lnL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077">
                <a:tc>
                  <a:txBody>
                    <a:bodyPr/>
                    <a:lstStyle/>
                    <a:p>
                      <a:pPr marL="0" marR="0" indent="0" algn="r" defTabSz="685862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kern="1200" dirty="0">
                          <a:solidFill>
                            <a:srgbClr val="404040"/>
                          </a:solidFill>
                          <a:latin typeface="Calibri"/>
                          <a:ea typeface="+mn-ea"/>
                          <a:cs typeface="+mn-cs"/>
                        </a:rPr>
                        <a:t>2 000 - 19 999 hbts   </a:t>
                      </a:r>
                    </a:p>
                  </a:txBody>
                  <a:tcPr marL="7144" marR="7144" marT="7144" marB="0" anchor="ctr">
                    <a:lnL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2327175"/>
                  </a:ext>
                </a:extLst>
              </a:tr>
              <a:tr h="339077">
                <a:tc>
                  <a:txBody>
                    <a:bodyPr/>
                    <a:lstStyle/>
                    <a:p>
                      <a:pPr marL="0" marR="0" indent="0" algn="r" defTabSz="685862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kern="1200" dirty="0">
                          <a:solidFill>
                            <a:srgbClr val="404040"/>
                          </a:solidFill>
                          <a:latin typeface="Calibri"/>
                          <a:ea typeface="+mn-ea"/>
                          <a:cs typeface="+mn-cs"/>
                        </a:rPr>
                        <a:t>20 000 - 99 999 hbts  </a:t>
                      </a:r>
                    </a:p>
                  </a:txBody>
                  <a:tcPr marL="7144" marR="7144" marT="7144" marB="0" anchor="ctr">
                    <a:lnL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58918"/>
                  </a:ext>
                </a:extLst>
              </a:tr>
              <a:tr h="339077">
                <a:tc>
                  <a:txBody>
                    <a:bodyPr/>
                    <a:lstStyle/>
                    <a:p>
                      <a:pPr marL="0" marR="0" indent="0" algn="r" defTabSz="685862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kern="1200" dirty="0">
                          <a:solidFill>
                            <a:srgbClr val="404040"/>
                          </a:solidFill>
                          <a:latin typeface="Calibri"/>
                          <a:ea typeface="+mn-ea"/>
                          <a:cs typeface="+mn-cs"/>
                        </a:rPr>
                        <a:t>100 000 hbts et plus  </a:t>
                      </a:r>
                    </a:p>
                  </a:txBody>
                  <a:tcPr marL="7144" marR="7144" marT="7144" marB="0" anchor="ctr">
                    <a:lnL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9077">
                <a:tc>
                  <a:txBody>
                    <a:bodyPr/>
                    <a:lstStyle/>
                    <a:p>
                      <a:pPr marL="0" marR="0" indent="0" algn="r" defTabSz="685862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kern="1200" dirty="0">
                          <a:solidFill>
                            <a:srgbClr val="404040"/>
                          </a:solidFill>
                          <a:latin typeface="Calibri"/>
                          <a:ea typeface="+mn-ea"/>
                          <a:cs typeface="+mn-cs"/>
                        </a:rPr>
                        <a:t>Agglo parisienne   </a:t>
                      </a:r>
                    </a:p>
                  </a:txBody>
                  <a:tcPr marL="7144" marR="7144" marT="7144" marB="0" anchor="ctr">
                    <a:lnL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" name="Arc 14">
            <a:extLst>
              <a:ext uri="{FF2B5EF4-FFF2-40B4-BE49-F238E27FC236}">
                <a16:creationId xmlns:a16="http://schemas.microsoft.com/office/drawing/2014/main" id="{C0AC68E3-CE41-40F5-AF2D-B748E6331433}"/>
              </a:ext>
            </a:extLst>
          </p:cNvPr>
          <p:cNvSpPr/>
          <p:nvPr/>
        </p:nvSpPr>
        <p:spPr>
          <a:xfrm rot="20336609" flipH="1">
            <a:off x="4814513" y="2122237"/>
            <a:ext cx="2533649" cy="1621120"/>
          </a:xfrm>
          <a:prstGeom prst="arc">
            <a:avLst>
              <a:gd name="adj1" fmla="val 1900447"/>
              <a:gd name="adj2" fmla="val 7333165"/>
            </a:avLst>
          </a:prstGeom>
          <a:ln w="34925" cap="rnd">
            <a:solidFill>
              <a:srgbClr val="13AFB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344B8450-DACE-453E-8A4D-A9112E88AE6A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3501811" y="4888776"/>
          <a:ext cx="1265329" cy="1335138"/>
        </p:xfrm>
        <a:graphic>
          <a:graphicData uri="http://schemas.openxmlformats.org/drawingml/2006/table">
            <a:tbl>
              <a:tblPr/>
              <a:tblGrid>
                <a:gridCol w="12653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5046">
                <a:tc>
                  <a:txBody>
                    <a:bodyPr/>
                    <a:lstStyle/>
                    <a:p>
                      <a:pPr marL="0" marR="0" indent="0" algn="r" defTabSz="685862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kern="1200" dirty="0">
                          <a:solidFill>
                            <a:srgbClr val="404040"/>
                          </a:solidFill>
                          <a:latin typeface="Calibri"/>
                          <a:ea typeface="+mn-ea"/>
                          <a:cs typeface="+mn-cs"/>
                        </a:rPr>
                        <a:t>CSP +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5046">
                <a:tc>
                  <a:txBody>
                    <a:bodyPr/>
                    <a:lstStyle/>
                    <a:p>
                      <a:pPr marL="0" marR="0" indent="0" algn="r" defTabSz="685862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kern="1200" dirty="0">
                          <a:solidFill>
                            <a:srgbClr val="404040"/>
                          </a:solidFill>
                          <a:latin typeface="Calibri"/>
                          <a:ea typeface="+mn-ea"/>
                          <a:cs typeface="+mn-cs"/>
                        </a:rPr>
                        <a:t>CSP -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2327175"/>
                  </a:ext>
                </a:extLst>
              </a:tr>
              <a:tr h="445046">
                <a:tc>
                  <a:txBody>
                    <a:bodyPr/>
                    <a:lstStyle/>
                    <a:p>
                      <a:pPr marL="0" marR="0" indent="0" algn="r" defTabSz="685862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kern="1200" dirty="0">
                          <a:solidFill>
                            <a:srgbClr val="404040"/>
                          </a:solidFill>
                          <a:latin typeface="Calibri"/>
                          <a:ea typeface="+mn-ea"/>
                          <a:cs typeface="+mn-cs"/>
                        </a:rPr>
                        <a:t>Inactifs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7" name="Image 16">
            <a:extLst>
              <a:ext uri="{FF2B5EF4-FFF2-40B4-BE49-F238E27FC236}">
                <a16:creationId xmlns:a16="http://schemas.microsoft.com/office/drawing/2014/main" id="{DCF1E1F3-D443-4CC7-9D32-AF75393482D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0082" t="24352" r="41854" b="47633"/>
          <a:stretch/>
        </p:blipFill>
        <p:spPr>
          <a:xfrm>
            <a:off x="8638535" y="5013490"/>
            <a:ext cx="754258" cy="65796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7B98CBD6-328B-4768-9525-10EF84DB8B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8164" y="3560398"/>
            <a:ext cx="566977" cy="566977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5AC4296C-53EC-4626-838E-3F974306FB4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862" y="5110584"/>
            <a:ext cx="560872" cy="560872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616330CE-D7B2-4F0F-809B-20B47466A88E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639491" y="3468049"/>
            <a:ext cx="740875" cy="65192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7F673DCC-A06B-4A19-A49E-614435BDE210}"/>
              </a:ext>
            </a:extLst>
          </p:cNvPr>
          <p:cNvSpPr/>
          <p:nvPr/>
        </p:nvSpPr>
        <p:spPr>
          <a:xfrm>
            <a:off x="3779986" y="1772795"/>
            <a:ext cx="5421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AB96D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52%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B30F41C-4FC9-458E-B38A-8B08216A72DD}"/>
              </a:ext>
            </a:extLst>
          </p:cNvPr>
          <p:cNvSpPr/>
          <p:nvPr/>
        </p:nvSpPr>
        <p:spPr>
          <a:xfrm>
            <a:off x="4231867" y="1467894"/>
            <a:ext cx="5421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16CFD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48%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136405D-2828-4605-9B1A-D920D6FE20D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0875" y="3207034"/>
            <a:ext cx="442530" cy="574855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70BC9EF1-0F05-4030-9F02-8874C201DA7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97831" y="3219158"/>
            <a:ext cx="413044" cy="574855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9DEAA1FF-C986-4F49-A3FF-4C18465C389B}"/>
              </a:ext>
            </a:extLst>
          </p:cNvPr>
          <p:cNvSpPr/>
          <p:nvPr/>
        </p:nvSpPr>
        <p:spPr>
          <a:xfrm>
            <a:off x="4038419" y="3769880"/>
            <a:ext cx="1265329" cy="325228"/>
          </a:xfrm>
          <a:prstGeom prst="rect">
            <a:avLst/>
          </a:prstGeom>
          <a:solidFill>
            <a:srgbClr val="00A9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8C85D176-EBD4-4981-8089-B342D9DEA301}"/>
              </a:ext>
            </a:extLst>
          </p:cNvPr>
          <p:cNvSpPr txBox="1"/>
          <p:nvPr/>
        </p:nvSpPr>
        <p:spPr>
          <a:xfrm>
            <a:off x="4123001" y="3718249"/>
            <a:ext cx="1155720" cy="414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1011</a:t>
            </a:r>
            <a:r>
              <a:rPr kumimoji="0" lang="fr-FR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français âgés de 18 ans et plus</a:t>
            </a:r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3DE8E333-ADA6-42C4-9BC8-3DD8A6CF3ADE}"/>
              </a:ext>
            </a:extLst>
          </p:cNvPr>
          <p:cNvSpPr/>
          <p:nvPr/>
        </p:nvSpPr>
        <p:spPr>
          <a:xfrm flipH="1">
            <a:off x="2687899" y="2833402"/>
            <a:ext cx="1435050" cy="1409898"/>
          </a:xfrm>
          <a:prstGeom prst="arc">
            <a:avLst>
              <a:gd name="adj1" fmla="val 11265653"/>
              <a:gd name="adj2" fmla="val 16599760"/>
            </a:avLst>
          </a:prstGeom>
          <a:ln w="34925" cap="rnd">
            <a:solidFill>
              <a:srgbClr val="13AFB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8" name="Tableau 27">
            <a:extLst>
              <a:ext uri="{FF2B5EF4-FFF2-40B4-BE49-F238E27FC236}">
                <a16:creationId xmlns:a16="http://schemas.microsoft.com/office/drawing/2014/main" id="{1D7450C7-56C7-4849-98E6-C4B365799C7C}"/>
              </a:ext>
            </a:extLst>
          </p:cNvPr>
          <p:cNvGraphicFramePr>
            <a:graphicFrameLocks noGrp="1"/>
          </p:cNvGraphicFramePr>
          <p:nvPr/>
        </p:nvGraphicFramePr>
        <p:xfrm>
          <a:off x="284798" y="1405041"/>
          <a:ext cx="1705355" cy="1849831"/>
        </p:xfrm>
        <a:graphic>
          <a:graphicData uri="http://schemas.openxmlformats.org/drawingml/2006/table">
            <a:tbl>
              <a:tblPr/>
              <a:tblGrid>
                <a:gridCol w="1705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3494"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Vit seul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82008918"/>
                  </a:ext>
                </a:extLst>
              </a:tr>
              <a:tr h="233494"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Vit en couple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99954267"/>
                  </a:ext>
                </a:extLst>
              </a:tr>
              <a:tr h="233494">
                <a:tc>
                  <a:txBody>
                    <a:bodyPr/>
                    <a:lstStyle/>
                    <a:p>
                      <a:pPr marL="0" algn="r" defTabSz="685862" rtl="0" eaLnBrk="1" fontAlgn="ctr" latinLnBrk="0" hangingPunct="1"/>
                      <a:r>
                        <a:rPr lang="fr-FR" sz="1000" b="0" i="0" u="none" strike="noStrike" kern="1200" dirty="0">
                          <a:solidFill>
                            <a:srgbClr val="404040"/>
                          </a:solidFill>
                          <a:latin typeface="Calibri"/>
                          <a:ea typeface="+mn-ea"/>
                          <a:cs typeface="+mn-cs"/>
                        </a:rPr>
                        <a:t>Célibataire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494">
                <a:tc>
                  <a:txBody>
                    <a:bodyPr/>
                    <a:lstStyle/>
                    <a:p>
                      <a:pPr marL="0" algn="r" defTabSz="685862" rtl="0" eaLnBrk="1" fontAlgn="ctr" latinLnBrk="0" hangingPunct="1"/>
                      <a:r>
                        <a:rPr lang="pt-BR" sz="1000" b="0" i="0" u="none" strike="noStrike" kern="1200" dirty="0">
                          <a:solidFill>
                            <a:srgbClr val="404040"/>
                          </a:solidFill>
                          <a:latin typeface="Calibri"/>
                          <a:ea typeface="+mn-ea"/>
                          <a:cs typeface="+mn-cs"/>
                        </a:rPr>
                        <a:t>Marié(e) ou remarié(e)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3494">
                <a:tc>
                  <a:txBody>
                    <a:bodyPr/>
                    <a:lstStyle/>
                    <a:p>
                      <a:pPr marL="0" algn="r" defTabSz="685862" rtl="0" eaLnBrk="1" fontAlgn="ctr" latinLnBrk="0" hangingPunct="1"/>
                      <a:r>
                        <a:rPr lang="fr-FR" sz="1000" b="0" i="0" u="none" strike="noStrike" kern="1200" dirty="0">
                          <a:solidFill>
                            <a:srgbClr val="404040"/>
                          </a:solidFill>
                          <a:latin typeface="Calibri"/>
                          <a:ea typeface="+mn-ea"/>
                          <a:cs typeface="+mn-cs"/>
                        </a:rPr>
                        <a:t>Pacsé(e)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3494">
                <a:tc>
                  <a:txBody>
                    <a:bodyPr/>
                    <a:lstStyle/>
                    <a:p>
                      <a:pPr marL="0" algn="r" defTabSz="685862" rtl="0" eaLnBrk="1" fontAlgn="ctr" latinLnBrk="0" hangingPunct="1"/>
                      <a:r>
                        <a:rPr lang="fr-FR" sz="1000" b="0" i="0" u="none" strike="noStrike" kern="1200" dirty="0">
                          <a:solidFill>
                            <a:srgbClr val="404040"/>
                          </a:solidFill>
                          <a:latin typeface="Calibri"/>
                          <a:ea typeface="+mn-ea"/>
                          <a:cs typeface="+mn-cs"/>
                        </a:rPr>
                        <a:t>En concubinage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82003594"/>
                  </a:ext>
                </a:extLst>
              </a:tr>
              <a:tr h="233494">
                <a:tc>
                  <a:txBody>
                    <a:bodyPr/>
                    <a:lstStyle/>
                    <a:p>
                      <a:pPr marL="0" algn="r" defTabSz="685862" rtl="0" eaLnBrk="1" fontAlgn="ctr" latinLnBrk="0" hangingPunct="1"/>
                      <a:r>
                        <a:rPr lang="fr-FR" sz="1000" b="0" i="0" u="none" strike="noStrike" kern="1200" dirty="0">
                          <a:solidFill>
                            <a:srgbClr val="404040"/>
                          </a:solidFill>
                          <a:latin typeface="Calibri"/>
                          <a:ea typeface="+mn-ea"/>
                          <a:cs typeface="+mn-cs"/>
                        </a:rPr>
                        <a:t>Divorcé(e)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373">
                <a:tc>
                  <a:txBody>
                    <a:bodyPr/>
                    <a:lstStyle/>
                    <a:p>
                      <a:pPr marL="0" algn="r" defTabSz="685862" rtl="0" eaLnBrk="1" fontAlgn="ctr" latinLnBrk="0" hangingPunct="1"/>
                      <a:r>
                        <a:rPr lang="fr-FR" sz="1000" b="0" i="0" u="none" strike="noStrike" kern="1200" dirty="0">
                          <a:solidFill>
                            <a:srgbClr val="404040"/>
                          </a:solidFill>
                          <a:latin typeface="Calibri"/>
                          <a:ea typeface="+mn-ea"/>
                          <a:cs typeface="+mn-cs"/>
                        </a:rPr>
                        <a:t>Veuf/veuve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36854806"/>
                  </a:ext>
                </a:extLst>
              </a:tr>
            </a:tbl>
          </a:graphicData>
        </a:graphic>
      </p:graphicFrame>
      <p:sp>
        <p:nvSpPr>
          <p:cNvPr id="30" name="pole tekstowe 23">
            <a:extLst>
              <a:ext uri="{FF2B5EF4-FFF2-40B4-BE49-F238E27FC236}">
                <a16:creationId xmlns:a16="http://schemas.microsoft.com/office/drawing/2014/main" id="{5736B8CE-07A7-4E0A-A3C1-A3FE8EE4CE98}"/>
              </a:ext>
            </a:extLst>
          </p:cNvPr>
          <p:cNvSpPr txBox="1"/>
          <p:nvPr/>
        </p:nvSpPr>
        <p:spPr>
          <a:xfrm>
            <a:off x="5102966" y="1977132"/>
            <a:ext cx="1547275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1" u="none" strike="noStrike" kern="1200" cap="none" spc="0" normalizeH="0" baseline="0" noProof="0" dirty="0">
                <a:ln>
                  <a:noFill/>
                </a:ln>
                <a:solidFill>
                  <a:srgbClr val="00A99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enfant ou + 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00A99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62%</a:t>
            </a:r>
          </a:p>
        </p:txBody>
      </p:sp>
      <p:sp>
        <p:nvSpPr>
          <p:cNvPr id="31" name="pole tekstowe 23">
            <a:extLst>
              <a:ext uri="{FF2B5EF4-FFF2-40B4-BE49-F238E27FC236}">
                <a16:creationId xmlns:a16="http://schemas.microsoft.com/office/drawing/2014/main" id="{715979D3-36BA-4D33-A8DD-8841B83023BA}"/>
              </a:ext>
            </a:extLst>
          </p:cNvPr>
          <p:cNvSpPr txBox="1"/>
          <p:nvPr/>
        </p:nvSpPr>
        <p:spPr>
          <a:xfrm>
            <a:off x="7017493" y="1133739"/>
            <a:ext cx="1725085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1" u="none" strike="noStrike" kern="1200" cap="none" spc="0" normalizeH="0" baseline="0" noProof="0" dirty="0">
                <a:ln>
                  <a:noFill/>
                </a:ln>
                <a:solidFill>
                  <a:srgbClr val="00A99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personne dans le foyer 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00A99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21%</a:t>
            </a:r>
          </a:p>
        </p:txBody>
      </p:sp>
      <p:sp>
        <p:nvSpPr>
          <p:cNvPr id="32" name="pole tekstowe 23">
            <a:extLst>
              <a:ext uri="{FF2B5EF4-FFF2-40B4-BE49-F238E27FC236}">
                <a16:creationId xmlns:a16="http://schemas.microsoft.com/office/drawing/2014/main" id="{C7CB7E69-BB32-4153-8FE3-FCF1BAE944C4}"/>
              </a:ext>
            </a:extLst>
          </p:cNvPr>
          <p:cNvSpPr txBox="1"/>
          <p:nvPr/>
        </p:nvSpPr>
        <p:spPr>
          <a:xfrm>
            <a:off x="7223336" y="1629357"/>
            <a:ext cx="147082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1" u="none" strike="noStrike" kern="1200" cap="none" spc="0" normalizeH="0" baseline="0" noProof="0" dirty="0">
                <a:ln>
                  <a:noFill/>
                </a:ln>
                <a:solidFill>
                  <a:srgbClr val="00A99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personnes ou +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00A99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79%</a:t>
            </a:r>
          </a:p>
        </p:txBody>
      </p:sp>
      <p:sp>
        <p:nvSpPr>
          <p:cNvPr id="33" name="pole tekstowe 23">
            <a:extLst>
              <a:ext uri="{FF2B5EF4-FFF2-40B4-BE49-F238E27FC236}">
                <a16:creationId xmlns:a16="http://schemas.microsoft.com/office/drawing/2014/main" id="{DCFC7E29-C217-41A3-BB49-41591D440582}"/>
              </a:ext>
            </a:extLst>
          </p:cNvPr>
          <p:cNvSpPr txBox="1"/>
          <p:nvPr/>
        </p:nvSpPr>
        <p:spPr>
          <a:xfrm>
            <a:off x="7183010" y="2073895"/>
            <a:ext cx="147082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1" u="none" strike="noStrike" kern="1200" cap="none" spc="0" normalizeH="0" baseline="0" noProof="0" dirty="0">
                <a:ln>
                  <a:noFill/>
                </a:ln>
                <a:solidFill>
                  <a:srgbClr val="00A99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 personnes ou +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00A99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40%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E855CD6C-59EE-427D-A994-C35301149790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8FAFB"/>
              </a:clrFrom>
              <a:clrTo>
                <a:srgbClr val="F8FA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76477" y="1386554"/>
            <a:ext cx="513353" cy="519165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1C7C35ED-602D-4331-BAC8-D4416ACA4500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8FAFB"/>
              </a:clrFrom>
              <a:clrTo>
                <a:srgbClr val="F8FA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052" y="1187371"/>
            <a:ext cx="605564" cy="644717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80FA4BEB-0D20-466E-B8E5-4362375572A3}"/>
              </a:ext>
            </a:extLst>
          </p:cNvPr>
          <p:cNvPicPr>
            <a:picLocks noChangeAspect="1"/>
          </p:cNvPicPr>
          <p:nvPr/>
        </p:nvPicPr>
        <p:blipFill>
          <a:blip r:embed="rId15">
            <a:clrChange>
              <a:clrFrom>
                <a:srgbClr val="F8FAFB"/>
              </a:clrFrom>
              <a:clrTo>
                <a:srgbClr val="F8FA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03217" y="2585716"/>
            <a:ext cx="560872" cy="631345"/>
          </a:xfrm>
          <a:prstGeom prst="rect">
            <a:avLst/>
          </a:prstGeom>
        </p:spPr>
      </p:pic>
      <p:graphicFrame>
        <p:nvGraphicFramePr>
          <p:cNvPr id="37" name="Wykres 4">
            <a:extLst>
              <a:ext uri="{FF2B5EF4-FFF2-40B4-BE49-F238E27FC236}">
                <a16:creationId xmlns:a16="http://schemas.microsoft.com/office/drawing/2014/main" id="{F4F3BAAD-1C04-424D-BAA3-AA521615E5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746938"/>
              </p:ext>
            </p:extLst>
          </p:nvPr>
        </p:nvGraphicFramePr>
        <p:xfrm>
          <a:off x="1872798" y="4127375"/>
          <a:ext cx="1745526" cy="1990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38" name="Wykres 4">
            <a:extLst>
              <a:ext uri="{FF2B5EF4-FFF2-40B4-BE49-F238E27FC236}">
                <a16:creationId xmlns:a16="http://schemas.microsoft.com/office/drawing/2014/main" id="{99531E28-EC39-4137-BEAD-C732E2B5B7F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64139" y="4738629"/>
          <a:ext cx="2044247" cy="1588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sp>
        <p:nvSpPr>
          <p:cNvPr id="40" name="Arc 39">
            <a:extLst>
              <a:ext uri="{FF2B5EF4-FFF2-40B4-BE49-F238E27FC236}">
                <a16:creationId xmlns:a16="http://schemas.microsoft.com/office/drawing/2014/main" id="{CFE00ACC-64D4-4024-8B3E-734A736CD7F0}"/>
              </a:ext>
            </a:extLst>
          </p:cNvPr>
          <p:cNvSpPr/>
          <p:nvPr/>
        </p:nvSpPr>
        <p:spPr>
          <a:xfrm rot="17094448" flipH="1">
            <a:off x="3845120" y="1615220"/>
            <a:ext cx="2533649" cy="1621120"/>
          </a:xfrm>
          <a:prstGeom prst="arc">
            <a:avLst>
              <a:gd name="adj1" fmla="val 1740088"/>
              <a:gd name="adj2" fmla="val 5881438"/>
            </a:avLst>
          </a:prstGeom>
          <a:ln w="34925" cap="rnd">
            <a:solidFill>
              <a:srgbClr val="13AFB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94004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2863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842B88-BA28-42D2-ABB4-9FFF4D19F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800" dirty="0"/>
              <a:t>Près de ¾ des Français sont favorables à l’interdiction de la cigarette dans les espaces publics tels que les abords des écoles, terrasses de cafés, abribus, plages, etc. </a:t>
            </a:r>
          </a:p>
        </p:txBody>
      </p:sp>
      <p:sp>
        <p:nvSpPr>
          <p:cNvPr id="36" name="Espace réservé du texte 2">
            <a:extLst>
              <a:ext uri="{FF2B5EF4-FFF2-40B4-BE49-F238E27FC236}">
                <a16:creationId xmlns:a16="http://schemas.microsoft.com/office/drawing/2014/main" id="{98FDCC2E-FFF4-4752-9C1D-C27649983D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1825" y="980728"/>
            <a:ext cx="9200152" cy="431800"/>
          </a:xfrm>
        </p:spPr>
        <p:txBody>
          <a:bodyPr/>
          <a:lstStyle/>
          <a:p>
            <a:r>
              <a:rPr lang="fr-FR" sz="1000" dirty="0">
                <a:solidFill>
                  <a:srgbClr val="13AFB7"/>
                </a:solidFill>
              </a:rPr>
              <a:t>B1 : Pour mieux protéger la population du tabac, faut-il interdire de fumer dans les espaces publics tels que les abords des écoles, terrasses de café, abribus, plages etc… ?</a:t>
            </a:r>
          </a:p>
          <a:p>
            <a:pPr>
              <a:spcBef>
                <a:spcPts val="0"/>
              </a:spcBef>
            </a:pPr>
            <a:r>
              <a:rPr lang="fr-FR" sz="1000" dirty="0">
                <a:solidFill>
                  <a:schemeClr val="bg1">
                    <a:lumMod val="50000"/>
                  </a:schemeClr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</a:rPr>
              <a:t>Base : 1011</a:t>
            </a:r>
          </a:p>
        </p:txBody>
      </p:sp>
      <p:graphicFrame>
        <p:nvGraphicFramePr>
          <p:cNvPr id="9" name="Graphique 8">
            <a:extLst>
              <a:ext uri="{FF2B5EF4-FFF2-40B4-BE49-F238E27FC236}">
                <a16:creationId xmlns:a16="http://schemas.microsoft.com/office/drawing/2014/main" id="{88A54DBA-C783-4F68-9959-E30397DB39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262899"/>
              </p:ext>
            </p:extLst>
          </p:nvPr>
        </p:nvGraphicFramePr>
        <p:xfrm>
          <a:off x="805360" y="1835100"/>
          <a:ext cx="6083300" cy="3687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" name="Groupe 9">
            <a:extLst>
              <a:ext uri="{FF2B5EF4-FFF2-40B4-BE49-F238E27FC236}">
                <a16:creationId xmlns:a16="http://schemas.microsoft.com/office/drawing/2014/main" id="{F501E5C9-BC90-45DE-8BA0-598E2A30D55D}"/>
              </a:ext>
            </a:extLst>
          </p:cNvPr>
          <p:cNvGrpSpPr/>
          <p:nvPr/>
        </p:nvGrpSpPr>
        <p:grpSpPr>
          <a:xfrm>
            <a:off x="2588494" y="5984214"/>
            <a:ext cx="5290940" cy="246221"/>
            <a:chOff x="2588494" y="5984214"/>
            <a:chExt cx="5290940" cy="246221"/>
          </a:xfrm>
        </p:grpSpPr>
        <p:grpSp>
          <p:nvGrpSpPr>
            <p:cNvPr id="41" name="Groupe 40">
              <a:extLst>
                <a:ext uri="{FF2B5EF4-FFF2-40B4-BE49-F238E27FC236}">
                  <a16:creationId xmlns:a16="http://schemas.microsoft.com/office/drawing/2014/main" id="{3BAED5F0-F22C-4371-BEB2-B815164C19B5}"/>
                </a:ext>
              </a:extLst>
            </p:cNvPr>
            <p:cNvGrpSpPr/>
            <p:nvPr/>
          </p:nvGrpSpPr>
          <p:grpSpPr>
            <a:xfrm>
              <a:off x="2588494" y="5984214"/>
              <a:ext cx="1067240" cy="246221"/>
              <a:chOff x="251961" y="5984215"/>
              <a:chExt cx="1067240" cy="246221"/>
            </a:xfrm>
          </p:grpSpPr>
          <p:sp>
            <p:nvSpPr>
              <p:cNvPr id="60" name="Ellipse 59">
                <a:extLst>
                  <a:ext uri="{FF2B5EF4-FFF2-40B4-BE49-F238E27FC236}">
                    <a16:creationId xmlns:a16="http://schemas.microsoft.com/office/drawing/2014/main" id="{9991FFA5-7054-4059-850A-A63B4E8B7C0F}"/>
                  </a:ext>
                </a:extLst>
              </p:cNvPr>
              <p:cNvSpPr/>
              <p:nvPr/>
            </p:nvSpPr>
            <p:spPr>
              <a:xfrm>
                <a:off x="251961" y="6061165"/>
                <a:ext cx="108000" cy="108000"/>
              </a:xfrm>
              <a:prstGeom prst="ellipse">
                <a:avLst/>
              </a:prstGeom>
              <a:solidFill>
                <a:srgbClr val="11AEB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1" name="ZoneTexte 60">
                <a:extLst>
                  <a:ext uri="{FF2B5EF4-FFF2-40B4-BE49-F238E27FC236}">
                    <a16:creationId xmlns:a16="http://schemas.microsoft.com/office/drawing/2014/main" id="{A2133D12-AEE0-4D92-8AD1-407F9DC9B89E}"/>
                  </a:ext>
                </a:extLst>
              </p:cNvPr>
              <p:cNvSpPr txBox="1"/>
              <p:nvPr/>
            </p:nvSpPr>
            <p:spPr>
              <a:xfrm>
                <a:off x="381124" y="5984215"/>
                <a:ext cx="93807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Oui, tout à fait</a:t>
                </a:r>
              </a:p>
            </p:txBody>
          </p:sp>
        </p:grpSp>
        <p:grpSp>
          <p:nvGrpSpPr>
            <p:cNvPr id="71" name="Groupe 70">
              <a:extLst>
                <a:ext uri="{FF2B5EF4-FFF2-40B4-BE49-F238E27FC236}">
                  <a16:creationId xmlns:a16="http://schemas.microsoft.com/office/drawing/2014/main" id="{64D00170-D0D0-4289-8D9F-86C5964ABBE6}"/>
                </a:ext>
              </a:extLst>
            </p:cNvPr>
            <p:cNvGrpSpPr/>
            <p:nvPr/>
          </p:nvGrpSpPr>
          <p:grpSpPr>
            <a:xfrm>
              <a:off x="4005477" y="5984214"/>
              <a:ext cx="873277" cy="246221"/>
              <a:chOff x="251961" y="5984215"/>
              <a:chExt cx="873277" cy="246221"/>
            </a:xfrm>
          </p:grpSpPr>
          <p:sp>
            <p:nvSpPr>
              <p:cNvPr id="72" name="Ellipse 71">
                <a:extLst>
                  <a:ext uri="{FF2B5EF4-FFF2-40B4-BE49-F238E27FC236}">
                    <a16:creationId xmlns:a16="http://schemas.microsoft.com/office/drawing/2014/main" id="{B53A75A3-934B-4B74-94EF-D61D0EDAB7E0}"/>
                  </a:ext>
                </a:extLst>
              </p:cNvPr>
              <p:cNvSpPr/>
              <p:nvPr/>
            </p:nvSpPr>
            <p:spPr>
              <a:xfrm>
                <a:off x="251961" y="6061165"/>
                <a:ext cx="108000" cy="108000"/>
              </a:xfrm>
              <a:prstGeom prst="ellipse">
                <a:avLst/>
              </a:prstGeom>
              <a:solidFill>
                <a:srgbClr val="17D6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3" name="ZoneTexte 72">
                <a:extLst>
                  <a:ext uri="{FF2B5EF4-FFF2-40B4-BE49-F238E27FC236}">
                    <a16:creationId xmlns:a16="http://schemas.microsoft.com/office/drawing/2014/main" id="{4A66AAC8-B17E-48EA-A39A-C414109D7629}"/>
                  </a:ext>
                </a:extLst>
              </p:cNvPr>
              <p:cNvSpPr txBox="1"/>
              <p:nvPr/>
            </p:nvSpPr>
            <p:spPr>
              <a:xfrm>
                <a:off x="381124" y="5984215"/>
                <a:ext cx="7441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Oui, plutôt</a:t>
                </a:r>
              </a:p>
            </p:txBody>
          </p:sp>
        </p:grpSp>
        <p:grpSp>
          <p:nvGrpSpPr>
            <p:cNvPr id="74" name="Groupe 73">
              <a:extLst>
                <a:ext uri="{FF2B5EF4-FFF2-40B4-BE49-F238E27FC236}">
                  <a16:creationId xmlns:a16="http://schemas.microsoft.com/office/drawing/2014/main" id="{697A17F6-3A57-450A-9650-FA4E4351D77A}"/>
                </a:ext>
              </a:extLst>
            </p:cNvPr>
            <p:cNvGrpSpPr/>
            <p:nvPr/>
          </p:nvGrpSpPr>
          <p:grpSpPr>
            <a:xfrm>
              <a:off x="5228497" y="5984214"/>
              <a:ext cx="1116934" cy="246221"/>
              <a:chOff x="251961" y="5984215"/>
              <a:chExt cx="1116934" cy="246221"/>
            </a:xfrm>
          </p:grpSpPr>
          <p:sp>
            <p:nvSpPr>
              <p:cNvPr id="75" name="Ellipse 74">
                <a:extLst>
                  <a:ext uri="{FF2B5EF4-FFF2-40B4-BE49-F238E27FC236}">
                    <a16:creationId xmlns:a16="http://schemas.microsoft.com/office/drawing/2014/main" id="{6D22F9ED-8963-47CC-A616-16408BB7BCA4}"/>
                  </a:ext>
                </a:extLst>
              </p:cNvPr>
              <p:cNvSpPr/>
              <p:nvPr/>
            </p:nvSpPr>
            <p:spPr>
              <a:xfrm>
                <a:off x="251961" y="6061165"/>
                <a:ext cx="108000" cy="108000"/>
              </a:xfrm>
              <a:prstGeom prst="ellipse">
                <a:avLst/>
              </a:prstGeom>
              <a:solidFill>
                <a:srgbClr val="FDC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6" name="ZoneTexte 75">
                <a:extLst>
                  <a:ext uri="{FF2B5EF4-FFF2-40B4-BE49-F238E27FC236}">
                    <a16:creationId xmlns:a16="http://schemas.microsoft.com/office/drawing/2014/main" id="{132FE31D-51E8-4661-8858-7D5E596EE962}"/>
                  </a:ext>
                </a:extLst>
              </p:cNvPr>
              <p:cNvSpPr txBox="1"/>
              <p:nvPr/>
            </p:nvSpPr>
            <p:spPr>
              <a:xfrm>
                <a:off x="381124" y="5984215"/>
                <a:ext cx="98777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Non, plutôt pas</a:t>
                </a:r>
              </a:p>
            </p:txBody>
          </p:sp>
        </p:grpSp>
        <p:grpSp>
          <p:nvGrpSpPr>
            <p:cNvPr id="77" name="Groupe 76">
              <a:extLst>
                <a:ext uri="{FF2B5EF4-FFF2-40B4-BE49-F238E27FC236}">
                  <a16:creationId xmlns:a16="http://schemas.microsoft.com/office/drawing/2014/main" id="{DFAED0FF-2DCB-4015-A8B1-99EC4C7EF5AE}"/>
                </a:ext>
              </a:extLst>
            </p:cNvPr>
            <p:cNvGrpSpPr/>
            <p:nvPr/>
          </p:nvGrpSpPr>
          <p:grpSpPr>
            <a:xfrm>
              <a:off x="6695174" y="5984214"/>
              <a:ext cx="1184260" cy="246221"/>
              <a:chOff x="251961" y="5984215"/>
              <a:chExt cx="1184260" cy="246221"/>
            </a:xfrm>
          </p:grpSpPr>
          <p:sp>
            <p:nvSpPr>
              <p:cNvPr id="78" name="Ellipse 77">
                <a:extLst>
                  <a:ext uri="{FF2B5EF4-FFF2-40B4-BE49-F238E27FC236}">
                    <a16:creationId xmlns:a16="http://schemas.microsoft.com/office/drawing/2014/main" id="{AEED7145-476D-4E54-A0D9-159BEDA5977C}"/>
                  </a:ext>
                </a:extLst>
              </p:cNvPr>
              <p:cNvSpPr/>
              <p:nvPr/>
            </p:nvSpPr>
            <p:spPr>
              <a:xfrm>
                <a:off x="251961" y="6061165"/>
                <a:ext cx="108000" cy="108000"/>
              </a:xfrm>
              <a:prstGeom prst="ellipse">
                <a:avLst/>
              </a:prstGeom>
              <a:solidFill>
                <a:srgbClr val="FF56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9" name="ZoneTexte 78">
                <a:extLst>
                  <a:ext uri="{FF2B5EF4-FFF2-40B4-BE49-F238E27FC236}">
                    <a16:creationId xmlns:a16="http://schemas.microsoft.com/office/drawing/2014/main" id="{7A0F9BBD-DE5F-4A78-A605-2A94FCF497BD}"/>
                  </a:ext>
                </a:extLst>
              </p:cNvPr>
              <p:cNvSpPr txBox="1"/>
              <p:nvPr/>
            </p:nvSpPr>
            <p:spPr>
              <a:xfrm>
                <a:off x="381124" y="5984215"/>
                <a:ext cx="105509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Non, pas du tout</a:t>
                </a:r>
              </a:p>
            </p:txBody>
          </p:sp>
        </p:grpSp>
      </p:grpSp>
      <p:grpSp>
        <p:nvGrpSpPr>
          <p:cNvPr id="81" name="Groupe 59">
            <a:extLst>
              <a:ext uri="{FF2B5EF4-FFF2-40B4-BE49-F238E27FC236}">
                <a16:creationId xmlns:a16="http://schemas.microsoft.com/office/drawing/2014/main" id="{DA322938-78CE-4328-AEFC-7EDED3ED1A54}"/>
              </a:ext>
            </a:extLst>
          </p:cNvPr>
          <p:cNvGrpSpPr>
            <a:grpSpLocks noChangeAspect="1"/>
          </p:cNvGrpSpPr>
          <p:nvPr/>
        </p:nvGrpSpPr>
        <p:grpSpPr>
          <a:xfrm>
            <a:off x="2032600" y="1800264"/>
            <a:ext cx="3664584" cy="3664584"/>
            <a:chOff x="1260439" y="3386682"/>
            <a:chExt cx="1223999" cy="1223999"/>
          </a:xfrm>
        </p:grpSpPr>
        <p:sp>
          <p:nvSpPr>
            <p:cNvPr id="87" name="Ellipse 86">
              <a:extLst>
                <a:ext uri="{FF2B5EF4-FFF2-40B4-BE49-F238E27FC236}">
                  <a16:creationId xmlns:a16="http://schemas.microsoft.com/office/drawing/2014/main" id="{05873EE5-2891-44FD-BE99-CE9CE8AA92E2}"/>
                </a:ext>
              </a:extLst>
            </p:cNvPr>
            <p:cNvSpPr/>
            <p:nvPr/>
          </p:nvSpPr>
          <p:spPr>
            <a:xfrm>
              <a:off x="1260439" y="3386682"/>
              <a:ext cx="1223999" cy="1223999"/>
            </a:xfrm>
            <a:prstGeom prst="ellipse">
              <a:avLst/>
            </a:prstGeom>
            <a:noFill/>
            <a:ln w="9525">
              <a:solidFill>
                <a:srgbClr val="11AE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8" name="Arc 87">
              <a:extLst>
                <a:ext uri="{FF2B5EF4-FFF2-40B4-BE49-F238E27FC236}">
                  <a16:creationId xmlns:a16="http://schemas.microsoft.com/office/drawing/2014/main" id="{27408664-F599-43D6-8D5E-4E051ED632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61085" y="3387327"/>
              <a:ext cx="1222707" cy="1222707"/>
            </a:xfrm>
            <a:prstGeom prst="arc">
              <a:avLst>
                <a:gd name="adj1" fmla="val 16200000"/>
                <a:gd name="adj2" fmla="val 10618978"/>
              </a:avLst>
            </a:prstGeom>
            <a:ln w="76200" cap="rnd">
              <a:solidFill>
                <a:srgbClr val="11AE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pic>
        <p:nvPicPr>
          <p:cNvPr id="89" name="Graphique 88" descr="Ligne fléchée : incurvée dans le sens des aiguilles d’une montre">
            <a:extLst>
              <a:ext uri="{FF2B5EF4-FFF2-40B4-BE49-F238E27FC236}">
                <a16:creationId xmlns:a16="http://schemas.microsoft.com/office/drawing/2014/main" id="{FD7E74A9-9EFF-4816-8441-852E3205E0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3822369">
            <a:off x="5390406" y="2736725"/>
            <a:ext cx="1191184" cy="1350382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F34000CB-ABE6-4CAB-B5B5-8C65B2A7A61F}"/>
              </a:ext>
            </a:extLst>
          </p:cNvPr>
          <p:cNvSpPr txBox="1"/>
          <p:nvPr/>
        </p:nvSpPr>
        <p:spPr>
          <a:xfrm>
            <a:off x="6245895" y="2094466"/>
            <a:ext cx="15688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200" b="1" dirty="0">
                <a:solidFill>
                  <a:srgbClr val="11AEB6"/>
                </a:solidFill>
              </a:rPr>
              <a:t>ST Oui : </a:t>
            </a:r>
          </a:p>
          <a:p>
            <a:pPr algn="ctr"/>
            <a:r>
              <a:rPr lang="fr-FR" sz="3200" b="1" dirty="0">
                <a:solidFill>
                  <a:srgbClr val="11AEB6"/>
                </a:solidFill>
              </a:rPr>
              <a:t>73%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4A28A7-9608-462B-9509-1D87816C043A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8FAFB"/>
              </a:clrFrom>
              <a:clrTo>
                <a:srgbClr val="F8FA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9481" y="2047695"/>
            <a:ext cx="1287904" cy="1123989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9268CCEB-9D03-4816-8904-D3914D51EC05}"/>
              </a:ext>
            </a:extLst>
          </p:cNvPr>
          <p:cNvSpPr txBox="1"/>
          <p:nvPr/>
        </p:nvSpPr>
        <p:spPr>
          <a:xfrm>
            <a:off x="631825" y="6325627"/>
            <a:ext cx="11705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>
                <a:solidFill>
                  <a:schemeClr val="bg1">
                    <a:lumMod val="50000"/>
                  </a:schemeClr>
                </a:solidFill>
              </a:rPr>
              <a:t>Non réponses : 2%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FD437A-828D-445E-A22C-C2C5D6BFA8E3}"/>
              </a:ext>
            </a:extLst>
          </p:cNvPr>
          <p:cNvSpPr/>
          <p:nvPr/>
        </p:nvSpPr>
        <p:spPr>
          <a:xfrm>
            <a:off x="6245895" y="3290765"/>
            <a:ext cx="2027615" cy="553998"/>
          </a:xfrm>
          <a:prstGeom prst="rect">
            <a:avLst/>
          </a:prstGeom>
          <a:ln w="3175">
            <a:solidFill>
              <a:srgbClr val="11AEB6"/>
            </a:solidFill>
            <a:prstDash val="sysDot"/>
          </a:ln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prstClr val="black"/>
                </a:solidFill>
              </a:rPr>
              <a:t>Vit en couple : </a:t>
            </a:r>
            <a:r>
              <a:rPr lang="fr-FR" sz="1000" b="1" dirty="0">
                <a:solidFill>
                  <a:srgbClr val="00B050"/>
                </a:solidFill>
              </a:rPr>
              <a:t>75%</a:t>
            </a:r>
          </a:p>
          <a:p>
            <a:r>
              <a:rPr lang="fr-FR" sz="1000" dirty="0">
                <a:solidFill>
                  <a:prstClr val="black"/>
                </a:solidFill>
              </a:rPr>
              <a:t>Ville de plus de 100 000 habitants </a:t>
            </a:r>
            <a:r>
              <a:rPr lang="fr-FR" sz="600" dirty="0">
                <a:solidFill>
                  <a:prstClr val="black"/>
                </a:solidFill>
              </a:rPr>
              <a:t>(hors Paris/région parisienne) </a:t>
            </a:r>
            <a:r>
              <a:rPr lang="fr-FR" sz="1000" dirty="0">
                <a:solidFill>
                  <a:prstClr val="black"/>
                </a:solidFill>
              </a:rPr>
              <a:t>: </a:t>
            </a:r>
            <a:r>
              <a:rPr lang="fr-FR" sz="1000" b="1" dirty="0">
                <a:solidFill>
                  <a:srgbClr val="00B050"/>
                </a:solidFill>
              </a:rPr>
              <a:t>78%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95117F7C-18D3-43C0-88E9-F5990D6A6525}"/>
              </a:ext>
            </a:extLst>
          </p:cNvPr>
          <p:cNvSpPr/>
          <p:nvPr/>
        </p:nvSpPr>
        <p:spPr>
          <a:xfrm>
            <a:off x="7400925" y="6375319"/>
            <a:ext cx="2566035" cy="215444"/>
          </a:xfrm>
          <a:prstGeom prst="rect">
            <a:avLst/>
          </a:prstGeom>
          <a:ln w="3175">
            <a:noFill/>
            <a:prstDash val="sysDot"/>
          </a:ln>
        </p:spPr>
        <p:txBody>
          <a:bodyPr wrap="square">
            <a:spAutoFit/>
          </a:bodyPr>
          <a:lstStyle/>
          <a:p>
            <a:r>
              <a:rPr lang="fr-FR" sz="800" b="1" dirty="0">
                <a:solidFill>
                  <a:srgbClr val="00B050"/>
                </a:solidFill>
              </a:rPr>
              <a:t>xx% - </a:t>
            </a:r>
            <a:r>
              <a:rPr lang="fr-FR" sz="800" dirty="0">
                <a:solidFill>
                  <a:prstClr val="black"/>
                </a:solidFill>
              </a:rPr>
              <a:t>Différences significatives par rapport au total</a:t>
            </a:r>
            <a:endParaRPr lang="fr-FR" sz="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0704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25759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ème1" id="{D7C918EB-DB07-4986-8829-C0C17ACA5A05}" vid="{5A03230B-7C77-4552-81EE-0B8B7B2508C3}"/>
    </a:ext>
  </a:extLst>
</a:theme>
</file>

<file path=ppt/theme/theme10.xml><?xml version="1.0" encoding="utf-8"?>
<a:theme xmlns:a="http://schemas.openxmlformats.org/drawingml/2006/main" name="3_Contenu">
  <a:themeElements>
    <a:clrScheme name="Personnalisé 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0000"/>
      </a:accent1>
      <a:accent2>
        <a:srgbClr val="FEE599"/>
      </a:accent2>
      <a:accent3>
        <a:srgbClr val="CAE2BA"/>
      </a:accent3>
      <a:accent4>
        <a:srgbClr val="00B050"/>
      </a:accent4>
      <a:accent5>
        <a:srgbClr val="5B9BD5"/>
      </a:accent5>
      <a:accent6>
        <a:srgbClr val="A8D08D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4_Contenu">
  <a:themeElements>
    <a:clrScheme name="Personnalisé 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0000"/>
      </a:accent1>
      <a:accent2>
        <a:srgbClr val="FEE599"/>
      </a:accent2>
      <a:accent3>
        <a:srgbClr val="CAE2BA"/>
      </a:accent3>
      <a:accent4>
        <a:srgbClr val="00B050"/>
      </a:accent4>
      <a:accent5>
        <a:srgbClr val="5B9BD5"/>
      </a:accent5>
      <a:accent6>
        <a:srgbClr val="A8D08D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5_Contenu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tercallair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HAPITRE storytlling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tenu">
  <a:themeElements>
    <a:clrScheme name="Personnalisé 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0000"/>
      </a:accent1>
      <a:accent2>
        <a:srgbClr val="FEE599"/>
      </a:accent2>
      <a:accent3>
        <a:srgbClr val="CAE2BA"/>
      </a:accent3>
      <a:accent4>
        <a:srgbClr val="00B050"/>
      </a:accent4>
      <a:accent5>
        <a:srgbClr val="5B9BD5"/>
      </a:accent5>
      <a:accent6>
        <a:srgbClr val="A8D08D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Dernière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Contenu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_CHAPITRE storytlling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2_Contenu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ersonnalisé 5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F0000"/>
    </a:accent1>
    <a:accent2>
      <a:srgbClr val="FEE599"/>
    </a:accent2>
    <a:accent3>
      <a:srgbClr val="CAE2BA"/>
    </a:accent3>
    <a:accent4>
      <a:srgbClr val="00B050"/>
    </a:accent4>
    <a:accent5>
      <a:srgbClr val="5B9BD5"/>
    </a:accent5>
    <a:accent6>
      <a:srgbClr val="A8D08D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Personnalisé 5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F0000"/>
    </a:accent1>
    <a:accent2>
      <a:srgbClr val="FEE599"/>
    </a:accent2>
    <a:accent3>
      <a:srgbClr val="CAE2BA"/>
    </a:accent3>
    <a:accent4>
      <a:srgbClr val="00B050"/>
    </a:accent4>
    <a:accent5>
      <a:srgbClr val="5B9BD5"/>
    </a:accent5>
    <a:accent6>
      <a:srgbClr val="A8D08D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Personnalisé 5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F0000"/>
    </a:accent1>
    <a:accent2>
      <a:srgbClr val="FEE599"/>
    </a:accent2>
    <a:accent3>
      <a:srgbClr val="CAE2BA"/>
    </a:accent3>
    <a:accent4>
      <a:srgbClr val="00B050"/>
    </a:accent4>
    <a:accent5>
      <a:srgbClr val="5B9BD5"/>
    </a:accent5>
    <a:accent6>
      <a:srgbClr val="A8D08D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Personnalisé 5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F0000"/>
    </a:accent1>
    <a:accent2>
      <a:srgbClr val="FEE599"/>
    </a:accent2>
    <a:accent3>
      <a:srgbClr val="CAE2BA"/>
    </a:accent3>
    <a:accent4>
      <a:srgbClr val="00B050"/>
    </a:accent4>
    <a:accent5>
      <a:srgbClr val="5B9BD5"/>
    </a:accent5>
    <a:accent6>
      <a:srgbClr val="A8D08D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Personnalisé 5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F0000"/>
    </a:accent1>
    <a:accent2>
      <a:srgbClr val="FEE599"/>
    </a:accent2>
    <a:accent3>
      <a:srgbClr val="CAE2BA"/>
    </a:accent3>
    <a:accent4>
      <a:srgbClr val="00B050"/>
    </a:accent4>
    <a:accent5>
      <a:srgbClr val="5B9BD5"/>
    </a:accent5>
    <a:accent6>
      <a:srgbClr val="A8D08D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B8BBDC49F1324F9DAD26916B190786" ma:contentTypeVersion="13" ma:contentTypeDescription="Crée un document." ma:contentTypeScope="" ma:versionID="a82eef586d0805831c8eb5402a45eb0e">
  <xsd:schema xmlns:xsd="http://www.w3.org/2001/XMLSchema" xmlns:xs="http://www.w3.org/2001/XMLSchema" xmlns:p="http://schemas.microsoft.com/office/2006/metadata/properties" xmlns:ns3="efd64454-5dd9-4655-9725-54825acddf13" xmlns:ns4="0baaf173-3ed3-4d45-b7bc-e3e56d44198d" targetNamespace="http://schemas.microsoft.com/office/2006/metadata/properties" ma:root="true" ma:fieldsID="05256a03dd14df2c82a32550ad0b1333" ns3:_="" ns4:_="">
    <xsd:import namespace="efd64454-5dd9-4655-9725-54825acddf13"/>
    <xsd:import namespace="0baaf173-3ed3-4d45-b7bc-e3e56d44198d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ingHintHash" minOccurs="0"/>
                <xsd:element ref="ns3:SharedWithDetails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OCR" minOccurs="0"/>
                <xsd:element ref="ns4:MediaServiceLocation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d64454-5dd9-4655-9725-54825acddf1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Partage du hachage d’indicateur" ma:internalName="SharingHintHash" ma:readOnly="true">
      <xsd:simpleType>
        <xsd:restriction base="dms:Text"/>
      </xsd:simpleType>
    </xsd:element>
    <xsd:element name="SharedWithDetails" ma:index="10" nillable="true" ma:displayName="Partagé avec dé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1" nillable="true" ma:displayName="Dernier partage par heure par utilisateu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Dernier partage par heur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aaf173-3ed3-4d45-b7bc-e3e56d4419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5C9350E-5875-43BC-92BF-D0773ECB8A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d64454-5dd9-4655-9725-54825acddf13"/>
    <ds:schemaRef ds:uri="0baaf173-3ed3-4d45-b7bc-e3e56d44198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1DFF7C0-406D-4F09-A2DA-3AC69424D1E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573D331-D087-494E-882F-2FCCED2DC5FA}">
  <ds:schemaRefs>
    <ds:schemaRef ds:uri="efd64454-5dd9-4655-9725-54825acddf13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0baaf173-3ed3-4d45-b7bc-e3e56d44198d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Thème1</Template>
  <TotalTime>6103</TotalTime>
  <Words>692</Words>
  <Application>Microsoft Office PowerPoint</Application>
  <PresentationFormat>Format A4 (210 x 297 mm)</PresentationFormat>
  <Paragraphs>186</Paragraphs>
  <Slides>11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34" baseType="lpstr">
      <vt:lpstr>Arial</vt:lpstr>
      <vt:lpstr>Arial Black</vt:lpstr>
      <vt:lpstr>Calibri</vt:lpstr>
      <vt:lpstr>Calibri Light</vt:lpstr>
      <vt:lpstr>Champagne &amp; Limousines</vt:lpstr>
      <vt:lpstr>Impact</vt:lpstr>
      <vt:lpstr>Tahoma</vt:lpstr>
      <vt:lpstr>Webdings</vt:lpstr>
      <vt:lpstr>Wingdings</vt:lpstr>
      <vt:lpstr>Wingdings 3</vt:lpstr>
      <vt:lpstr>Thème1</vt:lpstr>
      <vt:lpstr>Intercallaires</vt:lpstr>
      <vt:lpstr>CHAPITRE storytlling</vt:lpstr>
      <vt:lpstr>Contenu</vt:lpstr>
      <vt:lpstr>Conception personnalisée</vt:lpstr>
      <vt:lpstr>Dernière page</vt:lpstr>
      <vt:lpstr>1_Contenu</vt:lpstr>
      <vt:lpstr>1_CHAPITRE storytlling</vt:lpstr>
      <vt:lpstr>2_Contenu</vt:lpstr>
      <vt:lpstr>3_Contenu</vt:lpstr>
      <vt:lpstr>4_Contenu</vt:lpstr>
      <vt:lpstr>5_Contenu</vt:lpstr>
      <vt:lpstr>Document</vt:lpstr>
      <vt:lpstr>Les Français et la protection contre le tabagisme </vt:lpstr>
      <vt:lpstr>Présentation PowerPoint</vt:lpstr>
      <vt:lpstr>Contexte et objectifs</vt:lpstr>
      <vt:lpstr>Présentation PowerPoint</vt:lpstr>
      <vt:lpstr>La méthodologie </vt:lpstr>
      <vt:lpstr>Profil des répondants</vt:lpstr>
      <vt:lpstr>Présentation PowerPoint</vt:lpstr>
      <vt:lpstr>Près de ¾ des Français sont favorables à l’interdiction de la cigarette dans les espaces publics tels que les abords des écoles, terrasses de cafés, abribus, plages, etc. </vt:lpstr>
      <vt:lpstr>Présentation PowerPoint</vt:lpstr>
      <vt:lpstr>Redressement effectué 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Julien Raveglia</dc:creator>
  <cp:lastModifiedBy>DNF - GA</cp:lastModifiedBy>
  <cp:revision>542</cp:revision>
  <cp:lastPrinted>2019-05-13T08:18:24Z</cp:lastPrinted>
  <dcterms:created xsi:type="dcterms:W3CDTF">2019-02-26T13:15:18Z</dcterms:created>
  <dcterms:modified xsi:type="dcterms:W3CDTF">2019-08-10T09:24:50Z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0x010100B7B8BBDC49F1324F9DAD26916B190786</vt:lpwstr>
  </property>
</Properties>
</file>